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7"/>
  </p:notesMasterIdLst>
  <p:handoutMasterIdLst>
    <p:handoutMasterId r:id="rId98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15" r:id="rId96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F0F"/>
    <a:srgbClr val="BE1226"/>
    <a:srgbClr val="CF142B"/>
    <a:srgbClr val="EB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nl-NL" smtClean="0"/>
              <a:t>Vervolgcursus Softwear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7F9C373-514E-4A81-BE72-7EEB06FBB7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38253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nl-NL" smtClean="0"/>
              <a:t>Vervolgcursus Softwear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2D6FB03-3A25-4F73-8B07-E84A918CFA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1557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FB03-3A25-4F73-8B07-E84A918CFAA7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Vervolgcursus Softwear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09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6502159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 </a:t>
            </a:r>
            <a:r>
              <a:rPr lang="nl-NL" sz="1800" dirty="0" smtClean="0">
                <a:solidFill>
                  <a:schemeClr val="bg1"/>
                </a:solidFill>
              </a:rPr>
              <a:t>http://help.softwear.nl</a:t>
            </a:r>
            <a:endParaRPr lang="nl-NL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F142B"/>
                </a:solidFill>
              </a:defRPr>
            </a:lvl1pPr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Oxygen" panose="02000503000000000000" pitchFamily="2" charset="0"/>
              </a:defRPr>
            </a:lvl1pPr>
            <a:lvl2pPr>
              <a:defRPr baseline="0">
                <a:latin typeface="Oxygen" panose="02000503000000000000" pitchFamily="2" charset="0"/>
              </a:defRPr>
            </a:lvl2pPr>
            <a:lvl3pPr>
              <a:defRPr baseline="0">
                <a:latin typeface="Oxygen" panose="02000503000000000000" pitchFamily="2" charset="0"/>
              </a:defRPr>
            </a:lvl3pPr>
            <a:lvl4pPr>
              <a:defRPr baseline="0">
                <a:latin typeface="Oxygen" panose="02000503000000000000" pitchFamily="2" charset="0"/>
              </a:defRPr>
            </a:lvl4pPr>
            <a:lvl5pPr>
              <a:defRPr baseline="0">
                <a:latin typeface="Oxygen" panose="02000503000000000000" pitchFamily="2" charset="0"/>
              </a:defRPr>
            </a:lvl5pPr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3" name="Rechthoek 2"/>
          <p:cNvSpPr/>
          <p:nvPr userDrawn="1"/>
        </p:nvSpPr>
        <p:spPr>
          <a:xfrm>
            <a:off x="0" y="6498149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800" dirty="0" smtClean="0">
                <a:solidFill>
                  <a:schemeClr val="bg1"/>
                </a:solidFill>
              </a:rPr>
              <a:t> http://help.softwear.nl</a:t>
            </a:r>
            <a:endParaRPr lang="nl-NL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F142B"/>
                </a:solidFill>
              </a:defRPr>
            </a:lvl1pPr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 baseline="0">
                <a:latin typeface="Oxygen" panose="02000503000000000000" pitchFamily="2" charset="0"/>
              </a:defRPr>
            </a:lvl1pPr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3" name="Rechthoek 2"/>
          <p:cNvSpPr/>
          <p:nvPr userDrawn="1"/>
        </p:nvSpPr>
        <p:spPr>
          <a:xfrm>
            <a:off x="0" y="6491404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800" dirty="0" smtClean="0">
                <a:solidFill>
                  <a:schemeClr val="bg1"/>
                </a:solidFill>
              </a:rPr>
              <a:t> http://help.softwear.nl</a:t>
            </a:r>
            <a:endParaRPr lang="nl-NL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F142B"/>
                </a:solidFill>
              </a:defRPr>
            </a:lvl1pPr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5" name="Rechthoek 4"/>
          <p:cNvSpPr/>
          <p:nvPr userDrawn="1"/>
        </p:nvSpPr>
        <p:spPr>
          <a:xfrm>
            <a:off x="0" y="6488668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800" dirty="0" smtClean="0">
                <a:solidFill>
                  <a:schemeClr val="bg1"/>
                </a:solidFill>
              </a:rPr>
              <a:t> http://help.softwear.nl</a:t>
            </a:r>
            <a:endParaRPr lang="nl-NL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200" b="1" baseline="0">
                <a:solidFill>
                  <a:schemeClr val="tx1"/>
                </a:solidFill>
              </a:defRPr>
            </a:lvl1pPr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sp>
        <p:nvSpPr>
          <p:cNvPr id="4" name="Rechthoek 3"/>
          <p:cNvSpPr/>
          <p:nvPr userDrawn="1"/>
        </p:nvSpPr>
        <p:spPr>
          <a:xfrm>
            <a:off x="7793" y="6498148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800" dirty="0" smtClean="0">
                <a:solidFill>
                  <a:schemeClr val="bg1"/>
                </a:solidFill>
              </a:rPr>
              <a:t> http://help.softwear.nl</a:t>
            </a:r>
            <a:endParaRPr lang="nl-NL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0" y="6525344"/>
            <a:ext cx="9144000" cy="332656"/>
          </a:xfrm>
          <a:prstGeom prst="rect">
            <a:avLst/>
          </a:prstGeom>
          <a:solidFill>
            <a:srgbClr val="EB1C2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Rechthoek 1"/>
          <p:cNvSpPr/>
          <p:nvPr userDrawn="1"/>
        </p:nvSpPr>
        <p:spPr>
          <a:xfrm>
            <a:off x="0" y="-171400"/>
            <a:ext cx="9144000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41"/>
            <a:ext cx="2741712" cy="763763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79909" y="6532115"/>
            <a:ext cx="3581400" cy="365760"/>
          </a:xfrm>
          <a:prstGeom prst="rect">
            <a:avLst/>
          </a:prstGeom>
          <a:effectLst/>
        </p:spPr>
        <p:txBody>
          <a:bodyPr vert="horz"/>
          <a:lstStyle>
            <a:lvl1pPr algn="l" eaLnBrk="1" latinLnBrk="0" hangingPunct="1">
              <a:defRPr kumimoji="0" sz="1400" b="0">
                <a:solidFill>
                  <a:srgbClr val="FFFFFF"/>
                </a:solidFill>
                <a:latin typeface="Oxygen" panose="02000503000000000000" pitchFamily="2" charset="0"/>
              </a:defRPr>
            </a:lvl1pPr>
          </a:lstStyle>
          <a:p>
            <a:r>
              <a:rPr lang="nl-NL" dirty="0" smtClean="0"/>
              <a:t>http://help.softwear.nl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8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059832" y="2348880"/>
            <a:ext cx="33417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6000" dirty="0">
                <a:solidFill>
                  <a:srgbClr val="CF142B"/>
                </a:solidFill>
                <a:latin typeface="+mj-lt"/>
              </a:rPr>
              <a:t>Cursusdag </a:t>
            </a:r>
            <a:r>
              <a:rPr lang="nl-NL" sz="6000" dirty="0" smtClean="0">
                <a:solidFill>
                  <a:srgbClr val="CF142B"/>
                </a:solidFill>
                <a:latin typeface="+mj-lt"/>
              </a:rPr>
              <a:t/>
            </a:r>
            <a:br>
              <a:rPr lang="nl-NL" sz="6000" dirty="0" smtClean="0">
                <a:solidFill>
                  <a:srgbClr val="CF142B"/>
                </a:solidFill>
                <a:latin typeface="+mj-lt"/>
              </a:rPr>
            </a:br>
            <a:r>
              <a:rPr lang="nl-NL" sz="6000" dirty="0" err="1" smtClean="0">
                <a:solidFill>
                  <a:srgbClr val="CF142B"/>
                </a:solidFill>
                <a:latin typeface="+mj-lt"/>
              </a:rPr>
              <a:t>Softwear</a:t>
            </a:r>
            <a:endParaRPr lang="nl-NL" sz="6000" dirty="0">
              <a:solidFill>
                <a:srgbClr val="CF142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75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Stamgegevens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462808" cy="44721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Omzetgroepen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endParaRPr lang="nl-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Omzetgroepen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01843"/>
            <a:ext cx="3449364" cy="217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01843"/>
            <a:ext cx="2157154" cy="182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96" y="4164120"/>
            <a:ext cx="3454200" cy="217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64121"/>
            <a:ext cx="2157154" cy="183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1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Leveranciers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491680" cy="44721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Leverancier – Invoer leverancier</a:t>
            </a:r>
            <a:endParaRPr lang="nl-N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5684755" cy="27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0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Leveranciers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491680" cy="44721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Naam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Valuta</a:t>
            </a:r>
          </a:p>
          <a:p>
            <a:endParaRPr lang="nl-NL" dirty="0" smtClean="0"/>
          </a:p>
          <a:p>
            <a:r>
              <a:rPr lang="nl-NL" dirty="0" smtClean="0"/>
              <a:t>Nieuwe leverancier aanmaken via </a:t>
            </a:r>
            <a:r>
              <a:rPr lang="nl-NL" dirty="0" err="1" smtClean="0"/>
              <a:t>toetscombinatie</a:t>
            </a:r>
            <a:r>
              <a:rPr lang="nl-NL" dirty="0" smtClean="0"/>
              <a:t> </a:t>
            </a:r>
            <a:r>
              <a:rPr lang="nl-NL" b="1" dirty="0" smtClean="0"/>
              <a:t>Alt + N </a:t>
            </a:r>
            <a:r>
              <a:rPr lang="nl-NL" dirty="0" smtClean="0"/>
              <a:t>of gebruik </a:t>
            </a:r>
            <a:r>
              <a:rPr lang="nl-NL" dirty="0" err="1" smtClean="0"/>
              <a:t>menuknop</a:t>
            </a:r>
            <a:r>
              <a:rPr lang="nl-NL" dirty="0" smtClean="0"/>
              <a:t> </a:t>
            </a:r>
            <a:r>
              <a:rPr lang="nl-NL" b="1" dirty="0" smtClean="0"/>
              <a:t>Nieuw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Leverancier – Invoer leverancier</a:t>
            </a:r>
            <a:endParaRPr lang="nl-N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844824"/>
            <a:ext cx="60293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0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Leveranciers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491680" cy="44721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Contactpersonen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Leverancier – Invoer leverancier - Contactpersonen</a:t>
            </a:r>
            <a:endParaRPr lang="nl-N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5810169" cy="332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44962"/>
            <a:ext cx="5908410" cy="124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5796136" y="3789040"/>
            <a:ext cx="3240360" cy="864096"/>
          </a:xfrm>
          <a:prstGeom prst="rect">
            <a:avLst/>
          </a:prstGeom>
          <a:solidFill>
            <a:srgbClr val="E70F0F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9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Leveranciers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491680" cy="44721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Opmerkingen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Leverancier – Invoer leverancier - Opmerkingen</a:t>
            </a:r>
            <a:endParaRPr lang="nl-N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20195"/>
            <a:ext cx="3456383" cy="19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6183052" y="2420888"/>
            <a:ext cx="1061864" cy="432048"/>
          </a:xfrm>
          <a:prstGeom prst="rect">
            <a:avLst/>
          </a:prstGeom>
          <a:solidFill>
            <a:srgbClr val="E70F0F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96" y="3284984"/>
            <a:ext cx="5580112" cy="317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3" y="914400"/>
            <a:ext cx="2874235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nl-NL" sz="2800" dirty="0" smtClean="0">
                <a:solidFill>
                  <a:srgbClr val="BE1226"/>
                </a:solidFill>
              </a:rPr>
              <a:t>Systeeminstellingen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Systeem - Instellingen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2160240" cy="22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4829572" cy="37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418702" y="4986118"/>
            <a:ext cx="216024" cy="576064"/>
          </a:xfrm>
          <a:prstGeom prst="rect">
            <a:avLst/>
          </a:prstGeom>
          <a:solidFill>
            <a:srgbClr val="E70F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9" name="Rechthoek 8"/>
          <p:cNvSpPr/>
          <p:nvPr/>
        </p:nvSpPr>
        <p:spPr>
          <a:xfrm>
            <a:off x="3418702" y="3861048"/>
            <a:ext cx="216024" cy="720080"/>
          </a:xfrm>
          <a:prstGeom prst="rect">
            <a:avLst/>
          </a:prstGeom>
          <a:solidFill>
            <a:srgbClr val="E70F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5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3" y="914400"/>
            <a:ext cx="2874235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nl-NL" sz="2800" dirty="0" smtClean="0">
                <a:solidFill>
                  <a:srgbClr val="BE1226"/>
                </a:solidFill>
              </a:rPr>
              <a:t>Artikelinvoerscherm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41243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73" y="4509120"/>
            <a:ext cx="2286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3" y="914400"/>
            <a:ext cx="2874235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nl-NL" sz="2800" dirty="0" smtClean="0">
                <a:solidFill>
                  <a:srgbClr val="BE1226"/>
                </a:solidFill>
              </a:rPr>
              <a:t>Artikelinvoerscherm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Artikelcode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Omschrijving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Maatbalk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Leverancier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Inkoopprijs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Verkoopprijs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Actieprijs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Sticker / Kaartje</a:t>
            </a:r>
          </a:p>
          <a:p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Artikel - Invoer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57816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3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3" y="914400"/>
            <a:ext cx="2874235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nl-NL" sz="2800" dirty="0" smtClean="0">
                <a:solidFill>
                  <a:srgbClr val="BE1226"/>
                </a:solidFill>
              </a:rPr>
              <a:t>Artikelinvoerscherm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Een set werkt door het hele systeem. Selecteren en groeperen is mogelijk.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Beoordelen van een hele serie is hierdoor mogelijk.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Koppelen van voorraad.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Artikel - Invoer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59" y="1844824"/>
            <a:ext cx="57816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4139952" y="2276872"/>
            <a:ext cx="1296144" cy="576064"/>
          </a:xfrm>
          <a:prstGeom prst="rect">
            <a:avLst/>
          </a:prstGeom>
          <a:solidFill>
            <a:srgbClr val="E70F0F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2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3" y="914400"/>
            <a:ext cx="2874235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nl-NL" sz="2800" dirty="0" smtClean="0">
                <a:solidFill>
                  <a:srgbClr val="BE1226"/>
                </a:solidFill>
              </a:rPr>
              <a:t>Artikelinvoerscherm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Omzetgroepen</a:t>
            </a:r>
            <a:br>
              <a:rPr lang="nl-NL" dirty="0" smtClean="0"/>
            </a:br>
            <a:r>
              <a:rPr lang="nl-NL" dirty="0" err="1" smtClean="0"/>
              <a:t>toetscombinatie</a:t>
            </a:r>
            <a:r>
              <a:rPr lang="nl-NL" dirty="0" smtClean="0"/>
              <a:t> </a:t>
            </a:r>
            <a:r>
              <a:rPr lang="nl-NL" b="1" dirty="0" smtClean="0"/>
              <a:t>Alt + E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Artikel </a:t>
            </a:r>
            <a:r>
              <a:rPr lang="nl-NL" sz="1200" dirty="0" smtClean="0"/>
              <a:t>– Invoer – Omzetgroepen toekennen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17280"/>
            <a:ext cx="4464496" cy="330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10" y="4725144"/>
            <a:ext cx="5847978" cy="160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4690095" y="3737595"/>
            <a:ext cx="1350404" cy="720080"/>
          </a:xfrm>
          <a:prstGeom prst="rect">
            <a:avLst/>
          </a:prstGeom>
          <a:solidFill>
            <a:srgbClr val="E70F0F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8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620688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Indeling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971600" y="1628800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Welkomswoord</a:t>
            </a:r>
            <a:r>
              <a:rPr lang="nl-NL" dirty="0" smtClean="0"/>
              <a:t>							</a:t>
            </a:r>
            <a:endParaRPr lang="nl-NL" dirty="0" smtClean="0"/>
          </a:p>
          <a:p>
            <a:r>
              <a:rPr lang="nl-NL" dirty="0" smtClean="0"/>
              <a:t>Routing </a:t>
            </a:r>
            <a:r>
              <a:rPr lang="nl-NL" dirty="0" smtClean="0"/>
              <a:t>ASP							2</a:t>
            </a:r>
            <a:endParaRPr lang="nl-NL" dirty="0" smtClean="0"/>
          </a:p>
          <a:p>
            <a:r>
              <a:rPr lang="nl-NL" dirty="0" smtClean="0"/>
              <a:t>Basishandelingen							2</a:t>
            </a:r>
            <a:endParaRPr lang="nl-NL" dirty="0" smtClean="0"/>
          </a:p>
          <a:p>
            <a:r>
              <a:rPr lang="nl-NL" dirty="0" smtClean="0"/>
              <a:t>Stamgegevens							3</a:t>
            </a:r>
            <a:endParaRPr lang="nl-NL" dirty="0" smtClean="0"/>
          </a:p>
          <a:p>
            <a:r>
              <a:rPr lang="nl-NL" dirty="0" smtClean="0"/>
              <a:t>Leveranciers							6</a:t>
            </a:r>
            <a:endParaRPr lang="nl-NL" dirty="0" smtClean="0"/>
          </a:p>
          <a:p>
            <a:r>
              <a:rPr lang="nl-NL" dirty="0" smtClean="0"/>
              <a:t>Systeeminstellingen						8</a:t>
            </a:r>
            <a:endParaRPr lang="nl-NL" dirty="0" smtClean="0"/>
          </a:p>
          <a:p>
            <a:r>
              <a:rPr lang="nl-NL" dirty="0" smtClean="0"/>
              <a:t>Artikelinvoerscherm						8</a:t>
            </a:r>
            <a:endParaRPr lang="nl-NL" dirty="0" smtClean="0"/>
          </a:p>
          <a:p>
            <a:r>
              <a:rPr lang="nl-NL" dirty="0" smtClean="0"/>
              <a:t>Voorraad							14</a:t>
            </a:r>
            <a:endParaRPr lang="nl-NL" dirty="0" smtClean="0"/>
          </a:p>
          <a:p>
            <a:r>
              <a:rPr lang="nl-NL" dirty="0" smtClean="0"/>
              <a:t>Etiketten </a:t>
            </a:r>
            <a:r>
              <a:rPr lang="nl-NL" dirty="0" smtClean="0"/>
              <a:t>printen							17</a:t>
            </a:r>
            <a:endParaRPr lang="nl-NL" dirty="0" smtClean="0"/>
          </a:p>
          <a:p>
            <a:r>
              <a:rPr lang="nl-NL" dirty="0" smtClean="0"/>
              <a:t>Veelgebruikte </a:t>
            </a:r>
            <a:r>
              <a:rPr lang="nl-NL" dirty="0" smtClean="0"/>
              <a:t>rapporten						18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Artikeloverzichten						28</a:t>
            </a:r>
          </a:p>
          <a:p>
            <a:r>
              <a:rPr lang="nl-NL" dirty="0" smtClean="0"/>
              <a:t>Bijlagen: 							29</a:t>
            </a:r>
            <a:br>
              <a:rPr lang="nl-NL" dirty="0" smtClean="0"/>
            </a:br>
            <a:r>
              <a:rPr lang="nl-NL" dirty="0" smtClean="0"/>
              <a:t>- Selecteren en groeperen						30 - Artikeloverzichten						39 - MIS: Management Informatie Systeem				44</a:t>
            </a:r>
          </a:p>
          <a:p>
            <a:r>
              <a:rPr lang="nl-NL" dirty="0" smtClean="0"/>
              <a:t>- Help.softwear.nl							47	</a:t>
            </a:r>
            <a:endParaRPr lang="nl-NL" dirty="0" smtClean="0"/>
          </a:p>
        </p:txBody>
      </p:sp>
      <p:grpSp>
        <p:nvGrpSpPr>
          <p:cNvPr id="4" name="Groep 3"/>
          <p:cNvGrpSpPr/>
          <p:nvPr/>
        </p:nvGrpSpPr>
        <p:grpSpPr>
          <a:xfrm>
            <a:off x="643386" y="1751989"/>
            <a:ext cx="189368" cy="709079"/>
            <a:chOff x="643386" y="1751989"/>
            <a:chExt cx="189368" cy="709079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86" y="1751989"/>
              <a:ext cx="184197" cy="184197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57" y="2020667"/>
              <a:ext cx="184197" cy="184197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57" y="2276871"/>
              <a:ext cx="184197" cy="184197"/>
            </a:xfrm>
            <a:prstGeom prst="rect">
              <a:avLst/>
            </a:prstGeom>
          </p:spPr>
        </p:pic>
      </p:grpSp>
      <p:grpSp>
        <p:nvGrpSpPr>
          <p:cNvPr id="8" name="Groep 7"/>
          <p:cNvGrpSpPr/>
          <p:nvPr/>
        </p:nvGrpSpPr>
        <p:grpSpPr>
          <a:xfrm>
            <a:off x="648557" y="2544183"/>
            <a:ext cx="189368" cy="709079"/>
            <a:chOff x="643386" y="1751989"/>
            <a:chExt cx="189368" cy="709079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86" y="1751989"/>
              <a:ext cx="184197" cy="184197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57" y="2020667"/>
              <a:ext cx="184197" cy="184197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57" y="2276871"/>
              <a:ext cx="184197" cy="184197"/>
            </a:xfrm>
            <a:prstGeom prst="rect">
              <a:avLst/>
            </a:prstGeom>
          </p:spPr>
        </p:pic>
      </p:grpSp>
      <p:grpSp>
        <p:nvGrpSpPr>
          <p:cNvPr id="12" name="Groep 11"/>
          <p:cNvGrpSpPr/>
          <p:nvPr/>
        </p:nvGrpSpPr>
        <p:grpSpPr>
          <a:xfrm>
            <a:off x="653728" y="3356992"/>
            <a:ext cx="189368" cy="709079"/>
            <a:chOff x="643386" y="1751989"/>
            <a:chExt cx="189368" cy="709079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86" y="1751989"/>
              <a:ext cx="184197" cy="184197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57" y="2020667"/>
              <a:ext cx="184197" cy="184197"/>
            </a:xfrm>
            <a:prstGeom prst="rect">
              <a:avLst/>
            </a:prstGeom>
          </p:spPr>
        </p:pic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57" y="2276871"/>
              <a:ext cx="184197" cy="184197"/>
            </a:xfrm>
            <a:prstGeom prst="rect">
              <a:avLst/>
            </a:prstGeom>
          </p:spPr>
        </p:pic>
      </p:grpSp>
      <p:pic>
        <p:nvPicPr>
          <p:cNvPr id="22" name="Afbeelding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8" y="4166924"/>
            <a:ext cx="184197" cy="184197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9" y="4478028"/>
            <a:ext cx="184197" cy="184197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9" y="4756971"/>
            <a:ext cx="184197" cy="1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3" y="914400"/>
            <a:ext cx="2874235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nl-NL" sz="2800" dirty="0" smtClean="0">
                <a:solidFill>
                  <a:srgbClr val="BE1226"/>
                </a:solidFill>
              </a:rPr>
              <a:t>Artikelinvoerscherm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Kleurkaart</a:t>
            </a:r>
            <a:br>
              <a:rPr lang="nl-NL" dirty="0" smtClean="0"/>
            </a:br>
            <a:r>
              <a:rPr lang="nl-NL" dirty="0" err="1" smtClean="0"/>
              <a:t>toetscombinatie</a:t>
            </a:r>
            <a:r>
              <a:rPr lang="nl-NL" dirty="0" smtClean="0"/>
              <a:t> </a:t>
            </a:r>
            <a:r>
              <a:rPr lang="nl-NL" b="1" dirty="0" smtClean="0"/>
              <a:t>Alt + E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Artikel </a:t>
            </a:r>
            <a:r>
              <a:rPr lang="nl-NL" sz="1200" dirty="0" smtClean="0"/>
              <a:t>– Invoer – Kleurkaart toekennen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17280"/>
            <a:ext cx="4248472" cy="314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55" y="4509120"/>
            <a:ext cx="541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5225085" y="3573016"/>
            <a:ext cx="1260140" cy="720080"/>
          </a:xfrm>
          <a:prstGeom prst="rect">
            <a:avLst/>
          </a:prstGeom>
          <a:solidFill>
            <a:srgbClr val="E70F0F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5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3" y="914400"/>
            <a:ext cx="2874235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nl-NL" sz="2800" dirty="0" smtClean="0">
                <a:solidFill>
                  <a:srgbClr val="BE1226"/>
                </a:solidFill>
              </a:rPr>
              <a:t>Artikelinvoerscherm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smtClean="0"/>
              <a:t>Inkooporder maken</a:t>
            </a:r>
            <a:br>
              <a:rPr lang="nl-NL" dirty="0" smtClean="0"/>
            </a:br>
            <a:r>
              <a:rPr lang="nl-NL" dirty="0" err="1" smtClean="0"/>
              <a:t>toetscombinatie</a:t>
            </a:r>
            <a:r>
              <a:rPr lang="nl-NL" dirty="0" smtClean="0"/>
              <a:t> </a:t>
            </a:r>
            <a:r>
              <a:rPr lang="nl-NL" b="1" dirty="0" smtClean="0"/>
              <a:t>Alt +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Nieuwe inkooporder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Negatieve inkooporder</a:t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Inkooporder (I)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Minimumvoorraad (V)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Minimale afname invoeren (A)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Besteleenheid (B)</a:t>
            </a:r>
          </a:p>
          <a:p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Artikel </a:t>
            </a:r>
            <a:r>
              <a:rPr lang="nl-NL" sz="1200" dirty="0" smtClean="0"/>
              <a:t>– Invoer – Inkooporder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7116"/>
            <a:ext cx="584082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6732240" y="5517232"/>
            <a:ext cx="1512168" cy="864096"/>
          </a:xfrm>
          <a:prstGeom prst="rect">
            <a:avLst/>
          </a:prstGeom>
          <a:solidFill>
            <a:srgbClr val="E70F0F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4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3" y="914400"/>
            <a:ext cx="2874235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nl-NL" sz="2800" dirty="0" smtClean="0">
                <a:solidFill>
                  <a:srgbClr val="BE1226"/>
                </a:solidFill>
              </a:rPr>
              <a:t>Artikelinvoerscherm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smtClean="0"/>
              <a:t>Inkooporder maken</a:t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Negatieve </a:t>
            </a:r>
            <a:br>
              <a:rPr lang="nl-NL" dirty="0" smtClean="0"/>
            </a:br>
            <a:r>
              <a:rPr lang="nl-NL" dirty="0" smtClean="0"/>
              <a:t>inkooporder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Positieve</a:t>
            </a:r>
            <a:br>
              <a:rPr lang="nl-NL" dirty="0" smtClean="0"/>
            </a:br>
            <a:r>
              <a:rPr lang="nl-NL" dirty="0" smtClean="0"/>
              <a:t>inkooporder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Artikel </a:t>
            </a:r>
            <a:r>
              <a:rPr lang="nl-NL" sz="1200" dirty="0" smtClean="0"/>
              <a:t>– Invoer – Inkooporder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6705897" cy="351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5631849" y="4293096"/>
            <a:ext cx="1100391" cy="792088"/>
          </a:xfrm>
          <a:prstGeom prst="rect">
            <a:avLst/>
          </a:prstGeom>
          <a:solidFill>
            <a:srgbClr val="E70F0F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39835" y="4293096"/>
            <a:ext cx="648072" cy="504056"/>
          </a:xfrm>
          <a:prstGeom prst="rect">
            <a:avLst/>
          </a:prstGeom>
          <a:solidFill>
            <a:srgbClr val="E70F0F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5631849" y="3501008"/>
            <a:ext cx="1100391" cy="534788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E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39835" y="3295303"/>
            <a:ext cx="648072" cy="349721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E7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9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3" y="914400"/>
            <a:ext cx="2874235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nl-NL" sz="2800" dirty="0" smtClean="0">
                <a:solidFill>
                  <a:srgbClr val="BE1226"/>
                </a:solidFill>
              </a:rPr>
              <a:t>Artikelinvoerscherm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smtClean="0"/>
              <a:t>Inkooporder info (</a:t>
            </a:r>
            <a:r>
              <a:rPr lang="nl-NL" b="1" dirty="0" smtClean="0"/>
              <a:t>Alt + F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Artikel </a:t>
            </a:r>
            <a:r>
              <a:rPr lang="nl-NL" sz="1200" dirty="0" smtClean="0"/>
              <a:t>– Invoer – Inkooporder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00" y="2348881"/>
            <a:ext cx="645146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96" y="3356992"/>
            <a:ext cx="2490980" cy="303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419872" y="2348881"/>
            <a:ext cx="1368152" cy="288031"/>
          </a:xfrm>
          <a:prstGeom prst="rect">
            <a:avLst/>
          </a:prstGeom>
          <a:solidFill>
            <a:srgbClr val="E70F0F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7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3" y="914400"/>
            <a:ext cx="2874235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nl-NL" sz="2800" dirty="0" smtClean="0">
                <a:solidFill>
                  <a:srgbClr val="BE1226"/>
                </a:solidFill>
              </a:rPr>
              <a:t>Artikelinvoerscherm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smtClean="0"/>
              <a:t>Prijsbreuk</a:t>
            </a:r>
            <a:br>
              <a:rPr lang="nl-NL" dirty="0" smtClean="0"/>
            </a:b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Artikel </a:t>
            </a:r>
            <a:r>
              <a:rPr lang="nl-NL" sz="1200" dirty="0" smtClean="0"/>
              <a:t>– Invoer – Prijsbreuk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63" y="1988840"/>
            <a:ext cx="567738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6732240" y="5517232"/>
            <a:ext cx="1296144" cy="792088"/>
          </a:xfrm>
          <a:prstGeom prst="rect">
            <a:avLst/>
          </a:prstGeom>
          <a:solidFill>
            <a:srgbClr val="E70F0F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3" y="914400"/>
            <a:ext cx="2874235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nl-NL" sz="2800" dirty="0" smtClean="0">
                <a:solidFill>
                  <a:srgbClr val="BE1226"/>
                </a:solidFill>
              </a:rPr>
              <a:t>Artikelinvoerscherm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smtClean="0"/>
              <a:t>Prijsbreuk</a:t>
            </a:r>
            <a:br>
              <a:rPr lang="nl-NL" dirty="0" smtClean="0"/>
            </a:b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Artikel </a:t>
            </a:r>
            <a:r>
              <a:rPr lang="nl-NL" sz="1200" dirty="0" smtClean="0"/>
              <a:t>– Invoer – Prijsbreuk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6948971" cy="374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5526205" y="1268760"/>
            <a:ext cx="125915" cy="5184576"/>
          </a:xfrm>
          <a:prstGeom prst="rect">
            <a:avLst/>
          </a:prstGeom>
          <a:solidFill>
            <a:srgbClr val="E7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B1C23"/>
              </a:solidFill>
            </a:endParaRPr>
          </a:p>
        </p:txBody>
      </p:sp>
      <p:sp>
        <p:nvSpPr>
          <p:cNvPr id="8" name="PIJL-RECHTS 7"/>
          <p:cNvSpPr/>
          <p:nvPr/>
        </p:nvSpPr>
        <p:spPr>
          <a:xfrm>
            <a:off x="5652120" y="1484784"/>
            <a:ext cx="288032" cy="288032"/>
          </a:xfrm>
          <a:prstGeom prst="rightArrow">
            <a:avLst/>
          </a:prstGeom>
          <a:solidFill>
            <a:srgbClr val="E7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-RECHTS 16"/>
          <p:cNvSpPr/>
          <p:nvPr/>
        </p:nvSpPr>
        <p:spPr>
          <a:xfrm rot="10800000">
            <a:off x="5238173" y="6021287"/>
            <a:ext cx="288032" cy="288032"/>
          </a:xfrm>
          <a:prstGeom prst="rightArrow">
            <a:avLst/>
          </a:prstGeom>
          <a:solidFill>
            <a:srgbClr val="E7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6031173" y="1491784"/>
            <a:ext cx="306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Prijzen met prijsbreuk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2987824" y="5807005"/>
            <a:ext cx="280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Prijzen volgens artikelinvoerscherm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60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3" y="914400"/>
            <a:ext cx="2874235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nl-NL" sz="2800" dirty="0" smtClean="0">
                <a:solidFill>
                  <a:srgbClr val="BE1226"/>
                </a:solidFill>
              </a:rPr>
              <a:t>Artikelinvoerscherm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smtClean="0"/>
              <a:t>Voorraad per artikel/set</a:t>
            </a:r>
            <a:br>
              <a:rPr lang="nl-NL" dirty="0" smtClean="0"/>
            </a:b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Artikel </a:t>
            </a:r>
            <a:r>
              <a:rPr lang="nl-NL" sz="1200" dirty="0" smtClean="0"/>
              <a:t>– Invoer – Voorraad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29594"/>
            <a:ext cx="57816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7740352" y="5013176"/>
            <a:ext cx="1368152" cy="576064"/>
          </a:xfrm>
          <a:prstGeom prst="rect">
            <a:avLst/>
          </a:prstGeom>
          <a:solidFill>
            <a:srgbClr val="E70F0F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0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3" y="914400"/>
            <a:ext cx="2874235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nl-NL" sz="2800" dirty="0" smtClean="0">
                <a:solidFill>
                  <a:srgbClr val="BE1226"/>
                </a:solidFill>
              </a:rPr>
              <a:t>Artikelinvoerscherm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smtClean="0"/>
              <a:t>Voorraad per artikel/set</a:t>
            </a:r>
            <a:br>
              <a:rPr lang="nl-NL" dirty="0" smtClean="0"/>
            </a:b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Artikel </a:t>
            </a:r>
            <a:r>
              <a:rPr lang="nl-NL" sz="1200" dirty="0" smtClean="0"/>
              <a:t>– Invoer – Voorraad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13" y="1988840"/>
            <a:ext cx="5774032" cy="146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12" y="4005064"/>
            <a:ext cx="5774033" cy="212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235129" y="161839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Voorraad zonder </a:t>
            </a:r>
            <a:r>
              <a:rPr lang="nl-NL" dirty="0" err="1" smtClean="0"/>
              <a:t>setnaam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244257" y="363573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Voorraad met </a:t>
            </a:r>
            <a:r>
              <a:rPr lang="nl-NL" dirty="0" err="1" smtClean="0"/>
              <a:t>setnaam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5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Voorraad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err="1" smtClean="0"/>
              <a:t>Binnenmelden</a:t>
            </a:r>
            <a:r>
              <a:rPr lang="nl-NL" dirty="0" smtClean="0"/>
              <a:t> inkooporder</a:t>
            </a:r>
            <a:br>
              <a:rPr lang="nl-NL" dirty="0" smtClean="0"/>
            </a:b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Voorraad – </a:t>
            </a:r>
            <a:r>
              <a:rPr lang="nl-NL" sz="1200" dirty="0" err="1" smtClean="0"/>
              <a:t>Binnenmelden</a:t>
            </a:r>
            <a:r>
              <a:rPr lang="nl-NL" sz="1200" dirty="0" smtClean="0"/>
              <a:t> – Inkooporder 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29" y="1556792"/>
            <a:ext cx="581866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40669"/>
            <a:ext cx="2304256" cy="160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7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Voorraad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err="1" smtClean="0"/>
              <a:t>Binnenmelden</a:t>
            </a:r>
            <a:r>
              <a:rPr lang="nl-NL" dirty="0" smtClean="0"/>
              <a:t> inkooporder</a:t>
            </a:r>
            <a:br>
              <a:rPr lang="nl-NL" dirty="0" smtClean="0"/>
            </a:b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Voorraad – </a:t>
            </a:r>
            <a:r>
              <a:rPr lang="nl-NL" sz="1200" dirty="0" err="1" smtClean="0"/>
              <a:t>Binnenmelden</a:t>
            </a:r>
            <a:r>
              <a:rPr lang="nl-NL" sz="1200" dirty="0" smtClean="0"/>
              <a:t> – Inkooporder 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8724"/>
            <a:ext cx="6772566" cy="26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3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620688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 smtClean="0">
                <a:solidFill>
                  <a:srgbClr val="BE1226"/>
                </a:solidFill>
              </a:rPr>
              <a:t>Softwear</a:t>
            </a:r>
            <a:r>
              <a:rPr lang="nl-NL" dirty="0" smtClean="0">
                <a:solidFill>
                  <a:srgbClr val="BE1226"/>
                </a:solidFill>
              </a:rPr>
              <a:t> en ASP</a:t>
            </a:r>
            <a:endParaRPr lang="nl-NL" dirty="0">
              <a:solidFill>
                <a:srgbClr val="BE1226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41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Voorraad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err="1" smtClean="0"/>
              <a:t>Binnenmelden</a:t>
            </a:r>
            <a:r>
              <a:rPr lang="nl-NL" dirty="0" smtClean="0"/>
              <a:t> inkooporder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Meld alleen aantallen binnen die ook echt binnen zijn gekomen.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Na het aanpassen van de aantallen verschijnt de vraag “</a:t>
            </a:r>
            <a:r>
              <a:rPr lang="nl-NL" b="1" dirty="0" smtClean="0"/>
              <a:t>Komt er een nalevering?” </a:t>
            </a:r>
            <a:r>
              <a:rPr lang="nl-NL" dirty="0" smtClean="0"/>
              <a:t>Als die inderdaad komt, blijft de inkooporder staan met de overige aantallen.</a:t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Voorraad – </a:t>
            </a:r>
            <a:r>
              <a:rPr lang="nl-NL" sz="1200" dirty="0" err="1" smtClean="0"/>
              <a:t>Binnenmelden</a:t>
            </a:r>
            <a:r>
              <a:rPr lang="nl-NL" sz="1200" dirty="0" smtClean="0"/>
              <a:t> – Inkooporder 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5860132" cy="226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9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Voorraad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err="1" smtClean="0"/>
              <a:t>Binnenmelden</a:t>
            </a:r>
            <a:r>
              <a:rPr lang="nl-NL" dirty="0" smtClean="0"/>
              <a:t> op ontvangsten: met scanner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Hierbij worden de aantallen altijd van de oudste inkooporder afgehaald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Geen inkooporder? Gescande artikelen verschijnen wel in de voorraad.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Voorraad – </a:t>
            </a:r>
            <a:r>
              <a:rPr lang="nl-NL" sz="1200" dirty="0" err="1" smtClean="0"/>
              <a:t>Binnenmelden</a:t>
            </a:r>
            <a:r>
              <a:rPr lang="nl-NL" sz="1200" dirty="0" smtClean="0"/>
              <a:t> – Ontvangsten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15" y="1915095"/>
            <a:ext cx="5789576" cy="223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8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Voorraad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err="1" smtClean="0"/>
              <a:t>Retourenafhandeling</a:t>
            </a:r>
            <a:r>
              <a:rPr lang="nl-NL" dirty="0" smtClean="0"/>
              <a:t> terug naar leverancier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Alles wat negatief is, wordt van de voorraad afgehaald.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Voorraad – </a:t>
            </a:r>
            <a:r>
              <a:rPr lang="nl-NL" sz="1200" dirty="0" err="1" smtClean="0"/>
              <a:t>Binnenmelden</a:t>
            </a:r>
            <a:r>
              <a:rPr lang="nl-NL" sz="1200" dirty="0" smtClean="0"/>
              <a:t> – Ontvangsten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88" y="1844824"/>
            <a:ext cx="5895100" cy="38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7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Etiketten printen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Inkooporder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Voorraad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Ontvangst goederenboek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Handmatig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Retouren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Kleurlijst</a:t>
            </a:r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Artikel – Overzichten – Etiketten  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3" name="PIJL-RECHTS 2"/>
          <p:cNvSpPr/>
          <p:nvPr/>
        </p:nvSpPr>
        <p:spPr>
          <a:xfrm>
            <a:off x="2627784" y="2060848"/>
            <a:ext cx="360040" cy="216024"/>
          </a:xfrm>
          <a:prstGeom prst="rightArrow">
            <a:avLst/>
          </a:prstGeom>
          <a:solidFill>
            <a:srgbClr val="E7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RECHTS 9"/>
          <p:cNvSpPr/>
          <p:nvPr/>
        </p:nvSpPr>
        <p:spPr>
          <a:xfrm>
            <a:off x="2627784" y="2492896"/>
            <a:ext cx="360040" cy="216024"/>
          </a:xfrm>
          <a:prstGeom prst="rightArrow">
            <a:avLst/>
          </a:prstGeom>
          <a:solidFill>
            <a:srgbClr val="E7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RECHTS 10"/>
          <p:cNvSpPr/>
          <p:nvPr/>
        </p:nvSpPr>
        <p:spPr>
          <a:xfrm>
            <a:off x="2616188" y="2924944"/>
            <a:ext cx="360040" cy="216024"/>
          </a:xfrm>
          <a:prstGeom prst="rightArrow">
            <a:avLst/>
          </a:prstGeom>
          <a:solidFill>
            <a:srgbClr val="E7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RECHTS 11"/>
          <p:cNvSpPr/>
          <p:nvPr/>
        </p:nvSpPr>
        <p:spPr>
          <a:xfrm>
            <a:off x="2633167" y="3573016"/>
            <a:ext cx="360040" cy="216024"/>
          </a:xfrm>
          <a:prstGeom prst="rightArrow">
            <a:avLst/>
          </a:prstGeom>
          <a:solidFill>
            <a:srgbClr val="E7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RECHTS 12"/>
          <p:cNvSpPr/>
          <p:nvPr/>
        </p:nvSpPr>
        <p:spPr>
          <a:xfrm>
            <a:off x="2627784" y="4005064"/>
            <a:ext cx="360040" cy="216024"/>
          </a:xfrm>
          <a:prstGeom prst="rightArrow">
            <a:avLst/>
          </a:prstGeom>
          <a:solidFill>
            <a:srgbClr val="E7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-RECHTS 16"/>
          <p:cNvSpPr/>
          <p:nvPr/>
        </p:nvSpPr>
        <p:spPr>
          <a:xfrm>
            <a:off x="2627784" y="4437112"/>
            <a:ext cx="360040" cy="216024"/>
          </a:xfrm>
          <a:prstGeom prst="rightArrow">
            <a:avLst/>
          </a:prstGeom>
          <a:solidFill>
            <a:srgbClr val="E7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177555" y="198419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Artikelaantallen printen van de inkooporder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177555" y="2426350"/>
            <a:ext cx="541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Artikelaantallen printen die nog op voorraad staan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177555" y="2842149"/>
            <a:ext cx="571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Artikelen printen die op een bepaalde dag zijn </a:t>
            </a:r>
            <a:r>
              <a:rPr lang="nl-NL" dirty="0" err="1"/>
              <a:t>binnengemeld</a:t>
            </a:r>
            <a:endParaRPr lang="nl-NL" dirty="0"/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177555" y="3505986"/>
            <a:ext cx="2560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Losse etiketten printen</a:t>
            </a:r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177555" y="3903357"/>
            <a:ext cx="580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Etiketten </a:t>
            </a:r>
            <a:r>
              <a:rPr lang="nl-NL" dirty="0" smtClean="0"/>
              <a:t>voor </a:t>
            </a:r>
            <a:r>
              <a:rPr lang="nl-NL" dirty="0"/>
              <a:t>geretourneerde artikelen </a:t>
            </a:r>
            <a:r>
              <a:rPr lang="nl-NL" dirty="0" smtClean="0"/>
              <a:t>(aan </a:t>
            </a:r>
            <a:r>
              <a:rPr lang="nl-NL" dirty="0"/>
              <a:t>de </a:t>
            </a:r>
            <a:r>
              <a:rPr lang="nl-NL" dirty="0" smtClean="0"/>
              <a:t>kassa)</a:t>
            </a:r>
            <a:endParaRPr lang="nl-NL" dirty="0"/>
          </a:p>
          <a:p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3177555" y="4360458"/>
            <a:ext cx="472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Etiketten om barcodes te kunnen genereren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3177555" y="5301208"/>
            <a:ext cx="541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Alle bovenstaande printmanieren hebben </a:t>
            </a:r>
            <a:r>
              <a:rPr lang="nl-NL" b="1" dirty="0" smtClean="0"/>
              <a:t>geen</a:t>
            </a:r>
            <a:r>
              <a:rPr lang="nl-NL" dirty="0" smtClean="0"/>
              <a:t> invloed op de voorraad.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16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673012" y="2348880"/>
            <a:ext cx="21153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6000" dirty="0" smtClean="0">
                <a:solidFill>
                  <a:srgbClr val="CF142B"/>
                </a:solidFill>
                <a:latin typeface="+mj-lt"/>
              </a:rPr>
              <a:t>pauze </a:t>
            </a:r>
            <a:br>
              <a:rPr lang="nl-NL" sz="6000" dirty="0" smtClean="0">
                <a:solidFill>
                  <a:srgbClr val="CF142B"/>
                </a:solidFill>
                <a:latin typeface="+mj-lt"/>
              </a:rPr>
            </a:br>
            <a:endParaRPr lang="nl-NL" sz="6000" dirty="0">
              <a:solidFill>
                <a:srgbClr val="CF142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16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Veelgebruikte rapporten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Detail – Voorraad – Totaalvoorraad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Detail – Voorraad – Negatieve voorraad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Periodieke handelingen</a:t>
            </a:r>
          </a:p>
          <a:p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Voorraad – Voorraadlijst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73" y="1988840"/>
            <a:ext cx="586286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Voorraad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smtClean="0"/>
              <a:t>Overzicht totaalvoorraad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Positieve en negatieve voorraad</a:t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Alleen negatieve voorraad</a:t>
            </a:r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Voorraad – Voorraadlijst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4752528" cy="515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5508104" y="2852936"/>
            <a:ext cx="3096344" cy="288032"/>
          </a:xfrm>
          <a:prstGeom prst="rect">
            <a:avLst/>
          </a:prstGeom>
          <a:solidFill>
            <a:srgbClr val="E70F0F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11560" y="4293096"/>
            <a:ext cx="864096" cy="288032"/>
          </a:xfrm>
          <a:prstGeom prst="rect">
            <a:avLst/>
          </a:prstGeom>
          <a:solidFill>
            <a:srgbClr val="E70F0F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495478" y="1916832"/>
            <a:ext cx="3096344" cy="288032"/>
          </a:xfrm>
          <a:prstGeom prst="rect">
            <a:avLst/>
          </a:prstGeom>
          <a:solidFill>
            <a:srgbClr val="0070C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38175" y="3429000"/>
            <a:ext cx="837481" cy="288032"/>
          </a:xfrm>
          <a:prstGeom prst="rect">
            <a:avLst/>
          </a:prstGeom>
          <a:solidFill>
            <a:srgbClr val="0070C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93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Voorraad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smtClean="0"/>
              <a:t>Overzicht totaalvoorraad</a:t>
            </a:r>
          </a:p>
          <a:p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Voorraad – Voorraadlijst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6933208" cy="344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4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620688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rgbClr val="BE1226"/>
                </a:solidFill>
              </a:rPr>
              <a:t>Negatieve voorraad controleren</a:t>
            </a:r>
            <a:endParaRPr lang="nl-NL" dirty="0">
              <a:solidFill>
                <a:srgbClr val="BE1226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27584" y="1556792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Via menu </a:t>
            </a:r>
            <a:r>
              <a:rPr lang="nl-NL" b="1" dirty="0"/>
              <a:t>Detail - Voorraad </a:t>
            </a:r>
            <a:r>
              <a:rPr lang="nl-NL" dirty="0"/>
              <a:t>- </a:t>
            </a:r>
            <a:r>
              <a:rPr lang="nl-NL" b="1" dirty="0"/>
              <a:t>Negatieve voorraad </a:t>
            </a:r>
            <a:r>
              <a:rPr lang="nl-NL" dirty="0"/>
              <a:t>- selecteer de winkel(s) - </a:t>
            </a:r>
            <a:r>
              <a:rPr lang="nl-NL" b="1" dirty="0" err="1"/>
              <a:t>Ctrl</a:t>
            </a:r>
            <a:r>
              <a:rPr lang="nl-NL" b="1" dirty="0"/>
              <a:t> + W </a:t>
            </a:r>
            <a:r>
              <a:rPr lang="nl-NL" dirty="0" smtClean="0"/>
              <a:t>– Selecteer de </a:t>
            </a:r>
            <a:r>
              <a:rPr lang="nl-NL" dirty="0"/>
              <a:t>artikelen of gebruik </a:t>
            </a:r>
            <a:r>
              <a:rPr lang="nl-NL" b="1" dirty="0"/>
              <a:t>Alt + L </a:t>
            </a:r>
            <a:r>
              <a:rPr lang="nl-NL" dirty="0"/>
              <a:t>voor alles - Print </a:t>
            </a:r>
            <a:r>
              <a:rPr lang="nl-NL" dirty="0" smtClean="0"/>
              <a:t>lijst</a:t>
            </a:r>
            <a:br>
              <a:rPr lang="nl-NL" dirty="0" smtClean="0"/>
            </a:br>
            <a:endParaRPr lang="nl-NL" dirty="0"/>
          </a:p>
          <a:p>
            <a:r>
              <a:rPr lang="nl-NL" dirty="0"/>
              <a:t>Uitgebreid:</a:t>
            </a:r>
          </a:p>
          <a:p>
            <a:r>
              <a:rPr lang="nl-NL" dirty="0"/>
              <a:t>Via menu </a:t>
            </a:r>
            <a:r>
              <a:rPr lang="nl-NL" b="1" dirty="0"/>
              <a:t>Detail - MIS - Voorraadhistorie - Uitgebreid </a:t>
            </a:r>
            <a:r>
              <a:rPr lang="nl-NL" dirty="0"/>
              <a:t>- selecteer de winkel(s)/ datum / zoek </a:t>
            </a:r>
            <a:r>
              <a:rPr lang="nl-NL" dirty="0" smtClean="0"/>
              <a:t>met artikellijst </a:t>
            </a:r>
            <a:r>
              <a:rPr lang="nl-NL" dirty="0"/>
              <a:t>(volg transactieverslag en corrigeer de negatieve voorraad door de fout te herstellen)</a:t>
            </a:r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Negatieve </a:t>
            </a:r>
            <a:r>
              <a:rPr lang="nl-NL" dirty="0"/>
              <a:t>voorraad ontstaat als er minder binnen is geboekt dan er verkocht is.</a:t>
            </a:r>
          </a:p>
          <a:p>
            <a:r>
              <a:rPr lang="nl-NL" dirty="0"/>
              <a:t>De oorzaak kan zijn:</a:t>
            </a:r>
          </a:p>
          <a:p>
            <a:r>
              <a:rPr lang="nl-NL" dirty="0"/>
              <a:t>1) Te weinig artikelen </a:t>
            </a:r>
            <a:r>
              <a:rPr lang="nl-NL" dirty="0" err="1"/>
              <a:t>binnengemeld</a:t>
            </a:r>
            <a:endParaRPr lang="nl-NL" dirty="0"/>
          </a:p>
          <a:p>
            <a:r>
              <a:rPr lang="nl-NL" dirty="0"/>
              <a:t>2) Artikel is retour gekomen maar niet als zodanig geregistreerd</a:t>
            </a:r>
          </a:p>
          <a:p>
            <a:r>
              <a:rPr lang="nl-NL" dirty="0"/>
              <a:t>3) Het verkeerde artikel(kaartje) is gescand bij het afrekenen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7" y="4108899"/>
            <a:ext cx="184197" cy="18419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7" y="2780928"/>
            <a:ext cx="184197" cy="1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Voorraad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smtClean="0"/>
              <a:t>Negatieve voorraad:</a:t>
            </a:r>
          </a:p>
          <a:p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Voorraad – Negatieve voorraad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5815567" cy="443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2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620688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rgbClr val="BE1226"/>
                </a:solidFill>
              </a:rPr>
              <a:t>Basishandelingen</a:t>
            </a:r>
            <a:endParaRPr lang="nl-NL" dirty="0">
              <a:solidFill>
                <a:srgbClr val="BE1226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27584" y="1556792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Alles start vanuit het basisscherm met Detail (</a:t>
            </a:r>
            <a:r>
              <a:rPr lang="nl-NL" dirty="0" err="1" smtClean="0"/>
              <a:t>Alt+D</a:t>
            </a:r>
            <a:r>
              <a:rPr lang="nl-NL" dirty="0" smtClean="0"/>
              <a:t>). Vanaf hier kan je verder met de onderstreepte letters of de pijltjestoetsen.</a:t>
            </a:r>
          </a:p>
          <a:p>
            <a:endParaRPr lang="nl-NL" dirty="0"/>
          </a:p>
          <a:p>
            <a:r>
              <a:rPr lang="nl-NL" dirty="0" smtClean="0"/>
              <a:t>Veelgebruikte </a:t>
            </a:r>
            <a:r>
              <a:rPr lang="nl-NL" dirty="0" err="1" smtClean="0"/>
              <a:t>toetscombinaties</a:t>
            </a:r>
            <a:r>
              <a:rPr lang="nl-NL" dirty="0" smtClean="0"/>
              <a:t> zijn: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Alt + D (Detail)</a:t>
            </a:r>
          </a:p>
          <a:p>
            <a:r>
              <a:rPr lang="nl-NL" dirty="0" smtClean="0"/>
              <a:t>Alt + </a:t>
            </a:r>
            <a:r>
              <a:rPr lang="nl-NL" dirty="0" err="1" smtClean="0"/>
              <a:t>Insert</a:t>
            </a:r>
            <a:r>
              <a:rPr lang="nl-NL" dirty="0" smtClean="0"/>
              <a:t> = toevoegen/ nieuwe regel aanmaken</a:t>
            </a:r>
          </a:p>
          <a:p>
            <a:r>
              <a:rPr lang="nl-NL" dirty="0" smtClean="0"/>
              <a:t>Alt + Delete = regel verwijderen</a:t>
            </a:r>
          </a:p>
          <a:p>
            <a:endParaRPr lang="nl-NL" dirty="0"/>
          </a:p>
          <a:p>
            <a:r>
              <a:rPr lang="nl-NL" dirty="0" smtClean="0"/>
              <a:t>Kopiëren van artikelen:</a:t>
            </a:r>
          </a:p>
          <a:p>
            <a:endParaRPr lang="nl-NL" dirty="0"/>
          </a:p>
          <a:p>
            <a:r>
              <a:rPr lang="nl-NL" dirty="0" err="1" smtClean="0"/>
              <a:t>Ctrl</a:t>
            </a:r>
            <a:r>
              <a:rPr lang="nl-NL" dirty="0" smtClean="0"/>
              <a:t> + C = kopiëren</a:t>
            </a:r>
          </a:p>
          <a:p>
            <a:r>
              <a:rPr lang="nl-NL" dirty="0" err="1" smtClean="0"/>
              <a:t>Ctrl</a:t>
            </a:r>
            <a:r>
              <a:rPr lang="nl-NL" dirty="0" smtClean="0"/>
              <a:t> + V = plakken</a:t>
            </a:r>
          </a:p>
          <a:p>
            <a:r>
              <a:rPr lang="nl-NL" dirty="0" smtClean="0"/>
              <a:t>Routing = </a:t>
            </a:r>
            <a:r>
              <a:rPr lang="nl-NL" dirty="0" err="1" smtClean="0"/>
              <a:t>Ctrl</a:t>
            </a:r>
            <a:r>
              <a:rPr lang="nl-NL" dirty="0" smtClean="0"/>
              <a:t> + C </a:t>
            </a:r>
            <a:r>
              <a:rPr lang="nl-NL" dirty="0" smtClean="0">
                <a:sym typeface="Wingdings 3"/>
              </a:rPr>
              <a:t> Alt + N (Nieuw)  </a:t>
            </a:r>
            <a:r>
              <a:rPr lang="nl-NL" dirty="0" err="1" smtClean="0">
                <a:sym typeface="Wingdings 3"/>
              </a:rPr>
              <a:t>Ctrl</a:t>
            </a:r>
            <a:r>
              <a:rPr lang="nl-NL" dirty="0" smtClean="0">
                <a:sym typeface="Wingdings 3"/>
              </a:rPr>
              <a:t> + V</a:t>
            </a:r>
            <a:endParaRPr lang="nl-NL" dirty="0" smtClean="0"/>
          </a:p>
          <a:p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653728" y="3037133"/>
            <a:ext cx="189368" cy="709079"/>
            <a:chOff x="643386" y="1751989"/>
            <a:chExt cx="189368" cy="709079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86" y="1751989"/>
              <a:ext cx="184197" cy="184197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57" y="2020667"/>
              <a:ext cx="184197" cy="184197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57" y="2276871"/>
              <a:ext cx="184197" cy="184197"/>
            </a:xfrm>
            <a:prstGeom prst="rect">
              <a:avLst/>
            </a:prstGeom>
          </p:spPr>
        </p:pic>
      </p:grpSp>
      <p:grpSp>
        <p:nvGrpSpPr>
          <p:cNvPr id="8" name="Groep 7"/>
          <p:cNvGrpSpPr/>
          <p:nvPr/>
        </p:nvGrpSpPr>
        <p:grpSpPr>
          <a:xfrm>
            <a:off x="616760" y="4653136"/>
            <a:ext cx="189368" cy="452875"/>
            <a:chOff x="616760" y="4653136"/>
            <a:chExt cx="189368" cy="452875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60" y="4653136"/>
              <a:ext cx="184197" cy="184197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31" y="4921814"/>
              <a:ext cx="184197" cy="184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3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Dagelijkse controle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Kasjournaal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Dagboek verkopen</a:t>
            </a:r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Selecteer een datum en kies daarna OK om te printen of op te slaan.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Let op: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vanwege de </a:t>
            </a:r>
            <a:r>
              <a:rPr lang="nl-NL" dirty="0" err="1" smtClean="0"/>
              <a:t>vreemdevalutacalculatie</a:t>
            </a:r>
            <a:r>
              <a:rPr lang="nl-NL" dirty="0" smtClean="0"/>
              <a:t> en/of marge kunnen hier vreemde getallen tussen staan.</a:t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Financieel – Dagboeken - Verkoop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68" y="836712"/>
            <a:ext cx="5224211" cy="377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8575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3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Wekelijkse rapportage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Verkopen per week</a:t>
            </a:r>
          </a:p>
          <a:p>
            <a:r>
              <a:rPr lang="nl-NL" dirty="0" smtClean="0"/>
              <a:t>Selecteer de gewenste winkel(s) en gebruik </a:t>
            </a:r>
            <a:r>
              <a:rPr lang="nl-NL" b="1" dirty="0" err="1" smtClean="0"/>
              <a:t>Ctrl</a:t>
            </a:r>
            <a:r>
              <a:rPr lang="nl-NL" b="1" dirty="0" smtClean="0"/>
              <a:t> + W </a:t>
            </a:r>
            <a:r>
              <a:rPr lang="nl-NL" dirty="0" smtClean="0"/>
              <a:t>om te bevestigen.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omzet van die week verschijnt.</a:t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MIS – Verkopen per week + vorig jaar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908721"/>
            <a:ext cx="374759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9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Rapportage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Merkenbeoordeling</a:t>
            </a:r>
          </a:p>
          <a:p>
            <a:r>
              <a:rPr lang="nl-NL" b="1" dirty="0"/>
              <a:t>Wanneer?</a:t>
            </a:r>
          </a:p>
          <a:p>
            <a:r>
              <a:rPr lang="nl-NL" dirty="0"/>
              <a:t>Vóór uitverkoop en na uitverkoop, tot </a:t>
            </a:r>
            <a:r>
              <a:rPr lang="nl-NL" dirty="0" err="1"/>
              <a:t>vb</a:t>
            </a:r>
            <a:r>
              <a:rPr lang="nl-NL" dirty="0"/>
              <a:t> december t/m februari.</a:t>
            </a:r>
          </a:p>
          <a:p>
            <a:r>
              <a:rPr lang="nl-NL" dirty="0" smtClean="0"/>
              <a:t>Selecteer seizoen en erna de artikelen. Groepeer op leverancier en groepeer dan op </a:t>
            </a:r>
            <a:r>
              <a:rPr lang="nl-NL" b="1" dirty="0" smtClean="0"/>
              <a:t>Alleen totalen</a:t>
            </a:r>
            <a:r>
              <a:rPr lang="nl-NL" dirty="0" smtClean="0"/>
              <a:t>.</a:t>
            </a:r>
            <a:br>
              <a:rPr lang="nl-NL" dirty="0" smtClean="0"/>
            </a:br>
            <a:r>
              <a:rPr lang="nl-NL" b="1" dirty="0" err="1" smtClean="0"/>
              <a:t>Ctrl</a:t>
            </a:r>
            <a:r>
              <a:rPr lang="nl-NL" b="1" dirty="0" smtClean="0"/>
              <a:t> + W </a:t>
            </a:r>
            <a:r>
              <a:rPr lang="nl-NL" dirty="0" smtClean="0"/>
              <a:t>om te bevestigen.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MIS – Verkoopstatus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78" y="1052736"/>
            <a:ext cx="5876631" cy="43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142878" y="5661248"/>
            <a:ext cx="5926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Belangrijk bij de beoordeling zijn </a:t>
            </a:r>
            <a:r>
              <a:rPr lang="nl-NL" dirty="0" err="1"/>
              <a:t>oa</a:t>
            </a:r>
            <a:r>
              <a:rPr lang="nl-NL" dirty="0"/>
              <a:t> de </a:t>
            </a:r>
            <a:r>
              <a:rPr lang="nl-NL" dirty="0" smtClean="0"/>
              <a:t>omloopsnelheid</a:t>
            </a:r>
            <a:br>
              <a:rPr lang="nl-NL" dirty="0" smtClean="0"/>
            </a:br>
            <a:r>
              <a:rPr lang="nl-NL" dirty="0" smtClean="0"/>
              <a:t>en </a:t>
            </a:r>
            <a:r>
              <a:rPr lang="nl-NL" dirty="0"/>
              <a:t>marge van de leveranciers.</a:t>
            </a:r>
          </a:p>
        </p:txBody>
      </p:sp>
    </p:spTree>
    <p:extLst>
      <p:ext uri="{BB962C8B-B14F-4D97-AF65-F5344CB8AC3E}">
        <p14:creationId xmlns:p14="http://schemas.microsoft.com/office/powerpoint/2010/main" val="39465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Rapportage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Merkenbeoordeling</a:t>
            </a:r>
          </a:p>
          <a:p>
            <a:r>
              <a:rPr lang="nl-NL" b="1" dirty="0" smtClean="0"/>
              <a:t>Verdiepen via omzetgroep</a:t>
            </a:r>
            <a:endParaRPr lang="nl-NL" dirty="0"/>
          </a:p>
          <a:p>
            <a:r>
              <a:rPr lang="nl-NL" dirty="0" smtClean="0"/>
              <a:t>Selecteer periode en erna de artikelen. Ga naar menu </a:t>
            </a:r>
            <a:r>
              <a:rPr lang="nl-NL" b="1" dirty="0" smtClean="0"/>
              <a:t>Selectie – Toevoegen – Seizoen.</a:t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dirty="0" smtClean="0"/>
              <a:t>Ga naar </a:t>
            </a:r>
            <a:r>
              <a:rPr lang="nl-NL" b="1" dirty="0" smtClean="0"/>
              <a:t>Selectie – Beperken – Omzetgroep – Merk</a:t>
            </a:r>
            <a:r>
              <a:rPr lang="nl-NL" dirty="0" smtClean="0"/>
              <a:t>. Groepeer op omzetgroep en groepeer dan op </a:t>
            </a:r>
            <a:r>
              <a:rPr lang="nl-NL" b="1" dirty="0" smtClean="0"/>
              <a:t>Alleen totalen</a:t>
            </a:r>
            <a:r>
              <a:rPr lang="nl-NL" dirty="0" smtClean="0"/>
              <a:t>.</a:t>
            </a:r>
            <a:br>
              <a:rPr lang="nl-NL" dirty="0" smtClean="0"/>
            </a:br>
            <a:r>
              <a:rPr lang="nl-NL" b="1" dirty="0" err="1" smtClean="0"/>
              <a:t>Ctrl</a:t>
            </a:r>
            <a:r>
              <a:rPr lang="nl-NL" b="1" dirty="0" smtClean="0"/>
              <a:t> + W </a:t>
            </a:r>
            <a:r>
              <a:rPr lang="nl-NL" dirty="0" smtClean="0"/>
              <a:t>om te bevestigen</a:t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/>
              <a:t>Detail – </a:t>
            </a:r>
            <a:r>
              <a:rPr lang="nl-NL" sz="1200" dirty="0" smtClean="0"/>
              <a:t>MIS – Verkoopstatus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981" y="980728"/>
            <a:ext cx="6156176" cy="259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43" y="4245915"/>
            <a:ext cx="6169161" cy="174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8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Voorraad artikel / Financieel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</a:t>
            </a:r>
            <a:r>
              <a:rPr lang="nl-NL" dirty="0" smtClean="0"/>
              <a:t>rtikelniveau</a:t>
            </a:r>
          </a:p>
          <a:p>
            <a:r>
              <a:rPr lang="nl-NL" dirty="0"/>
              <a:t>Via menu </a:t>
            </a:r>
            <a:r>
              <a:rPr lang="nl-NL" b="1" dirty="0"/>
              <a:t>Voorraad </a:t>
            </a:r>
            <a:r>
              <a:rPr lang="nl-NL" dirty="0"/>
              <a:t>- </a:t>
            </a:r>
            <a:r>
              <a:rPr lang="nl-NL" b="1" dirty="0"/>
              <a:t>Voorraad per </a:t>
            </a:r>
            <a:r>
              <a:rPr lang="nl-NL" b="1" dirty="0" smtClean="0"/>
              <a:t>artikel -  filiaal - </a:t>
            </a:r>
            <a:r>
              <a:rPr lang="nl-NL" b="1" dirty="0"/>
              <a:t>kleur </a:t>
            </a:r>
            <a:r>
              <a:rPr lang="nl-NL" dirty="0"/>
              <a:t>- selecteer winkel(s) en toets </a:t>
            </a:r>
            <a:r>
              <a:rPr lang="nl-NL" b="1" dirty="0" err="1"/>
              <a:t>Ctrl</a:t>
            </a:r>
            <a:r>
              <a:rPr lang="nl-NL" b="1" dirty="0"/>
              <a:t> + </a:t>
            </a:r>
            <a:r>
              <a:rPr lang="nl-NL" b="1" dirty="0" smtClean="0"/>
              <a:t>W </a:t>
            </a:r>
            <a:r>
              <a:rPr lang="nl-NL" dirty="0" smtClean="0"/>
              <a:t>om </a:t>
            </a:r>
            <a:r>
              <a:rPr lang="nl-NL" dirty="0"/>
              <a:t>te bevestigen. Een tabel verschijnt. </a:t>
            </a:r>
            <a:r>
              <a:rPr lang="nl-NL" dirty="0" smtClean="0"/>
              <a:t>Ga </a:t>
            </a:r>
            <a:r>
              <a:rPr lang="nl-NL" dirty="0"/>
              <a:t>naar menu </a:t>
            </a:r>
            <a:r>
              <a:rPr lang="nl-NL" b="1" dirty="0"/>
              <a:t>Selectie - Toevoegen - Omzetgroep </a:t>
            </a:r>
            <a:r>
              <a:rPr lang="nl-NL" b="1" dirty="0" smtClean="0"/>
              <a:t>- Merk </a:t>
            </a:r>
            <a:r>
              <a:rPr lang="nl-NL" dirty="0"/>
              <a:t>- </a:t>
            </a:r>
            <a:r>
              <a:rPr lang="nl-NL" b="1" dirty="0"/>
              <a:t>Groeperen - Omzetgroep </a:t>
            </a:r>
            <a:r>
              <a:rPr lang="nl-NL" dirty="0"/>
              <a:t>(merk).</a:t>
            </a:r>
          </a:p>
          <a:p>
            <a:r>
              <a:rPr lang="nl-NL" b="1" dirty="0" err="1"/>
              <a:t>Ctrl</a:t>
            </a:r>
            <a:r>
              <a:rPr lang="nl-NL" b="1" dirty="0"/>
              <a:t> + W </a:t>
            </a:r>
            <a:r>
              <a:rPr lang="nl-NL" dirty="0"/>
              <a:t>om te bevestigen.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- Voorraad– Voorraad per artikel – Filiaal  - Kleur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88128"/>
            <a:ext cx="5184576" cy="552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6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Voorraad artikel / Financieel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664296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Financieel niveau</a:t>
            </a:r>
          </a:p>
          <a:p>
            <a:r>
              <a:rPr lang="nl-NL" dirty="0" smtClean="0"/>
              <a:t>Menu </a:t>
            </a:r>
            <a:r>
              <a:rPr lang="nl-NL" b="1" dirty="0"/>
              <a:t>Detail - Financieel - Voorraadwaarde</a:t>
            </a:r>
            <a:r>
              <a:rPr lang="nl-NL" dirty="0"/>
              <a:t>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Menu </a:t>
            </a:r>
            <a:r>
              <a:rPr lang="nl-NL" b="1" dirty="0"/>
              <a:t>Selectie - Allen - Groeperen </a:t>
            </a:r>
            <a:r>
              <a:rPr lang="nl-NL" b="1" dirty="0" smtClean="0"/>
              <a:t>– Groeperen op </a:t>
            </a:r>
            <a:r>
              <a:rPr lang="nl-NL" b="1" dirty="0"/>
              <a:t>leverancier </a:t>
            </a:r>
            <a:r>
              <a:rPr lang="nl-NL" dirty="0" smtClean="0"/>
              <a:t>en erna op </a:t>
            </a:r>
            <a:r>
              <a:rPr lang="nl-NL" b="1" dirty="0" smtClean="0"/>
              <a:t>Alleen </a:t>
            </a:r>
            <a:r>
              <a:rPr lang="nl-NL" b="1" dirty="0"/>
              <a:t>totalen</a:t>
            </a:r>
            <a:r>
              <a:rPr lang="nl-NL" dirty="0"/>
              <a:t>.</a:t>
            </a:r>
          </a:p>
          <a:p>
            <a:r>
              <a:rPr lang="nl-NL" b="1" dirty="0" err="1"/>
              <a:t>Ctrl</a:t>
            </a:r>
            <a:r>
              <a:rPr lang="nl-NL" b="1" dirty="0"/>
              <a:t> + W </a:t>
            </a:r>
            <a:r>
              <a:rPr lang="nl-NL" dirty="0"/>
              <a:t>om te bevestigen.</a:t>
            </a:r>
          </a:p>
          <a:p>
            <a:r>
              <a:rPr lang="nl-NL" dirty="0" smtClean="0"/>
              <a:t>Bij </a:t>
            </a:r>
            <a:r>
              <a:rPr lang="nl-NL" b="1" dirty="0" smtClean="0"/>
              <a:t>totalen printen = ja </a:t>
            </a:r>
            <a:r>
              <a:rPr lang="nl-NL" dirty="0" smtClean="0"/>
              <a:t>verschijnen </a:t>
            </a:r>
            <a:r>
              <a:rPr lang="nl-NL" dirty="0"/>
              <a:t>alle merken met de </a:t>
            </a:r>
            <a:r>
              <a:rPr lang="nl-NL" dirty="0" smtClean="0"/>
              <a:t>totale hoeveelheden en waardes</a:t>
            </a:r>
            <a:r>
              <a:rPr lang="nl-NL" dirty="0"/>
              <a:t>.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Financieel – Voorraadwaarde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5253640" cy="535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Voorraad artikel / Financieel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664296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Te ontvangen</a:t>
            </a:r>
            <a:endParaRPr lang="nl-NL" dirty="0" smtClean="0"/>
          </a:p>
          <a:p>
            <a:r>
              <a:rPr lang="nl-NL" dirty="0" smtClean="0"/>
              <a:t>Menu </a:t>
            </a:r>
            <a:r>
              <a:rPr lang="nl-NL" b="1" dirty="0"/>
              <a:t>Detail - Financieel - Voorraadwaarde</a:t>
            </a:r>
            <a:r>
              <a:rPr lang="nl-NL" dirty="0"/>
              <a:t>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Menu </a:t>
            </a:r>
            <a:r>
              <a:rPr lang="nl-NL" b="1" dirty="0"/>
              <a:t>Selectie - Allen - Groeperen </a:t>
            </a:r>
            <a:r>
              <a:rPr lang="nl-NL" b="1" dirty="0" smtClean="0"/>
              <a:t>– Groeperen op </a:t>
            </a:r>
            <a:r>
              <a:rPr lang="nl-NL" b="1" dirty="0"/>
              <a:t>leverancier </a:t>
            </a:r>
            <a:r>
              <a:rPr lang="nl-NL" dirty="0" smtClean="0"/>
              <a:t>en erna op </a:t>
            </a:r>
            <a:r>
              <a:rPr lang="nl-NL" b="1" dirty="0" smtClean="0"/>
              <a:t>Alleen </a:t>
            </a:r>
            <a:r>
              <a:rPr lang="nl-NL" b="1" dirty="0"/>
              <a:t>totalen</a:t>
            </a:r>
            <a:r>
              <a:rPr lang="nl-NL" dirty="0"/>
              <a:t>.</a:t>
            </a:r>
          </a:p>
          <a:p>
            <a:r>
              <a:rPr lang="nl-NL" b="1" dirty="0" err="1"/>
              <a:t>Ctrl</a:t>
            </a:r>
            <a:r>
              <a:rPr lang="nl-NL" b="1" dirty="0"/>
              <a:t> + W </a:t>
            </a:r>
            <a:r>
              <a:rPr lang="nl-NL" dirty="0"/>
              <a:t>om te bevestigen.</a:t>
            </a:r>
          </a:p>
          <a:p>
            <a:r>
              <a:rPr lang="nl-NL" dirty="0" smtClean="0"/>
              <a:t>Bij </a:t>
            </a:r>
            <a:r>
              <a:rPr lang="nl-NL" b="1" dirty="0" smtClean="0"/>
              <a:t>totalen printen = ja </a:t>
            </a:r>
            <a:r>
              <a:rPr lang="nl-NL" dirty="0" smtClean="0"/>
              <a:t>verschijnen </a:t>
            </a:r>
            <a:r>
              <a:rPr lang="nl-NL" dirty="0"/>
              <a:t>alle merken met de </a:t>
            </a:r>
            <a:r>
              <a:rPr lang="nl-NL" dirty="0" smtClean="0"/>
              <a:t>totale hoeveelheden en waardes</a:t>
            </a:r>
            <a:r>
              <a:rPr lang="nl-NL" dirty="0"/>
              <a:t>.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Financieel – Voorraadwaarde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5253640" cy="535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1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Voorraad artikel / Financieel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664296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Te ontvangen (bedrag)</a:t>
            </a:r>
          </a:p>
          <a:p>
            <a:r>
              <a:rPr lang="nl-NL" dirty="0"/>
              <a:t>Via menu </a:t>
            </a:r>
            <a:r>
              <a:rPr lang="nl-NL" b="1" dirty="0"/>
              <a:t>Detail - Artikel - Overzichten - Inkoopcijfers (nog te ontvangen)</a:t>
            </a:r>
            <a:r>
              <a:rPr lang="nl-NL" dirty="0"/>
              <a:t> </a:t>
            </a:r>
            <a:br>
              <a:rPr lang="nl-NL" dirty="0"/>
            </a:br>
            <a:r>
              <a:rPr lang="nl-NL" dirty="0" smtClean="0"/>
              <a:t>Alles </a:t>
            </a:r>
            <a:r>
              <a:rPr lang="nl-NL" dirty="0"/>
              <a:t>selecteren door </a:t>
            </a:r>
            <a:r>
              <a:rPr lang="nl-NL" b="1" dirty="0"/>
              <a:t>Alt + L</a:t>
            </a:r>
            <a:r>
              <a:rPr lang="nl-NL" dirty="0"/>
              <a:t> in te toetsen - ga naar menu </a:t>
            </a:r>
            <a:r>
              <a:rPr lang="nl-NL" b="1" dirty="0"/>
              <a:t>Groeperen-  Leverancier - Groeperen - Alleen totalen</a:t>
            </a:r>
            <a:r>
              <a:rPr lang="nl-NL" dirty="0" smtClean="0"/>
              <a:t>.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b="1" dirty="0" err="1" smtClean="0"/>
              <a:t>Ctrl</a:t>
            </a:r>
            <a:r>
              <a:rPr lang="nl-NL" b="1" dirty="0" smtClean="0"/>
              <a:t> + </a:t>
            </a:r>
            <a:r>
              <a:rPr lang="nl-NL" b="1" dirty="0"/>
              <a:t>W </a:t>
            </a:r>
            <a:r>
              <a:rPr lang="nl-NL" dirty="0"/>
              <a:t>om te bevestigen.</a:t>
            </a:r>
          </a:p>
          <a:p>
            <a:endParaRPr lang="nl-NL" dirty="0" smtClean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Overzichten - Inkoopcijfers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0848"/>
            <a:ext cx="6084168" cy="23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Voorraad artikel / Financieel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664296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Verdiepen</a:t>
            </a:r>
          </a:p>
          <a:p>
            <a:r>
              <a:rPr lang="nl-NL" dirty="0"/>
              <a:t>Via menu </a:t>
            </a:r>
            <a:r>
              <a:rPr lang="nl-NL" b="1" dirty="0"/>
              <a:t>Detail - Artikel - Overzichten - Inkoopcijfers (nog te ontvangen)</a:t>
            </a:r>
            <a:r>
              <a:rPr lang="nl-NL" dirty="0"/>
              <a:t> </a:t>
            </a:r>
            <a:br>
              <a:rPr lang="nl-NL" dirty="0"/>
            </a:br>
            <a:r>
              <a:rPr lang="nl-NL" dirty="0" smtClean="0"/>
              <a:t>Het overzicht verschijnt.</a:t>
            </a:r>
            <a:br>
              <a:rPr lang="nl-NL" dirty="0" smtClean="0"/>
            </a:br>
            <a:r>
              <a:rPr lang="nl-NL" dirty="0" smtClean="0"/>
              <a:t>Kies nu menu </a:t>
            </a:r>
            <a:r>
              <a:rPr lang="nl-NL" b="1" dirty="0" smtClean="0"/>
              <a:t>Selectie – Toevoegen – fix- of </a:t>
            </a:r>
            <a:r>
              <a:rPr lang="nl-NL" b="1" dirty="0" err="1" smtClean="0"/>
              <a:t>eta</a:t>
            </a:r>
            <a:r>
              <a:rPr lang="nl-NL" b="1" dirty="0" smtClean="0"/>
              <a:t>-datum</a:t>
            </a:r>
            <a:r>
              <a:rPr lang="nl-NL" dirty="0" smtClean="0"/>
              <a:t>. Selecteer datum/ periode.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b="1" dirty="0" err="1" smtClean="0"/>
              <a:t>Ctrl</a:t>
            </a:r>
            <a:r>
              <a:rPr lang="nl-NL" b="1" dirty="0" smtClean="0"/>
              <a:t> + </a:t>
            </a:r>
            <a:r>
              <a:rPr lang="nl-NL" b="1" dirty="0"/>
              <a:t>W </a:t>
            </a:r>
            <a:r>
              <a:rPr lang="nl-NL" dirty="0"/>
              <a:t>om te bevestigen.</a:t>
            </a:r>
          </a:p>
          <a:p>
            <a:endParaRPr lang="nl-NL" dirty="0" smtClean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Overzichten - Inkoopcijfers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53" y="1988840"/>
            <a:ext cx="6075840" cy="231951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75856" y="56612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Let op!</a:t>
            </a:r>
            <a:r>
              <a:rPr lang="nl-NL" dirty="0"/>
              <a:t> Het is belangrijk dat inkooporders met zowel de </a:t>
            </a:r>
            <a:r>
              <a:rPr lang="nl-NL" dirty="0" err="1"/>
              <a:t>fixdatum</a:t>
            </a:r>
            <a:r>
              <a:rPr lang="nl-NL" dirty="0"/>
              <a:t> als </a:t>
            </a:r>
            <a:r>
              <a:rPr lang="nl-NL" dirty="0" err="1"/>
              <a:t>eta</a:t>
            </a:r>
            <a:r>
              <a:rPr lang="nl-NL" dirty="0"/>
              <a:t>-datum worden ingevoerd</a:t>
            </a:r>
          </a:p>
        </p:txBody>
      </p:sp>
    </p:spTree>
    <p:extLst>
      <p:ext uri="{BB962C8B-B14F-4D97-AF65-F5344CB8AC3E}">
        <p14:creationId xmlns:p14="http://schemas.microsoft.com/office/powerpoint/2010/main" val="25143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Afprijzen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664296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Beoordelen resultaten afprijzen</a:t>
            </a:r>
          </a:p>
          <a:p>
            <a:r>
              <a:rPr lang="nl-NL" dirty="0"/>
              <a:t>Via menu </a:t>
            </a:r>
            <a:r>
              <a:rPr lang="nl-NL" b="1" dirty="0"/>
              <a:t>Detail - MIS - Gemiddelde restprijs</a:t>
            </a:r>
            <a:r>
              <a:rPr lang="nl-NL" dirty="0"/>
              <a:t> - selecteer periode</a:t>
            </a:r>
            <a:r>
              <a:rPr lang="nl-NL" b="1" dirty="0"/>
              <a:t>. 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dirty="0" smtClean="0"/>
              <a:t>Calculatie </a:t>
            </a:r>
            <a:r>
              <a:rPr lang="nl-NL" dirty="0"/>
              <a:t>ingeven (restcalculatie) </a:t>
            </a:r>
            <a:r>
              <a:rPr lang="nl-NL" dirty="0" smtClean="0"/>
              <a:t>geeft </a:t>
            </a:r>
            <a:r>
              <a:rPr lang="nl-NL" dirty="0"/>
              <a:t>indicatie van totale </a:t>
            </a:r>
            <a:r>
              <a:rPr lang="nl-NL" dirty="0" smtClean="0"/>
              <a:t>afprijzing.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MIS – Gemiddelde restprijs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3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620688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rgbClr val="BE1226"/>
                </a:solidFill>
              </a:rPr>
              <a:t>Basishandelingen</a:t>
            </a:r>
            <a:endParaRPr lang="nl-NL" dirty="0">
              <a:solidFill>
                <a:srgbClr val="BE1226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27584" y="1556792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Ctrl</a:t>
            </a:r>
            <a:r>
              <a:rPr lang="nl-NL" dirty="0" smtClean="0"/>
              <a:t> + W = scherm bevestigend verlaten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Shift + 3 (#) = artikelen versneld opzoeken (niet seizoensgebonden)</a:t>
            </a:r>
          </a:p>
          <a:p>
            <a:endParaRPr lang="nl-NL" dirty="0"/>
          </a:p>
          <a:p>
            <a:r>
              <a:rPr lang="nl-NL" dirty="0" smtClean="0"/>
              <a:t>Tab = volgend veld</a:t>
            </a:r>
          </a:p>
          <a:p>
            <a:r>
              <a:rPr lang="nl-NL" dirty="0" smtClean="0"/>
              <a:t>Shift + Tab = vorig veld</a:t>
            </a:r>
          </a:p>
          <a:p>
            <a:endParaRPr lang="nl-NL" dirty="0"/>
          </a:p>
          <a:p>
            <a:r>
              <a:rPr lang="nl-NL" dirty="0" smtClean="0"/>
              <a:t>Alt + X = </a:t>
            </a:r>
            <a:r>
              <a:rPr lang="nl-NL" dirty="0" err="1" smtClean="0"/>
              <a:t>Softwear</a:t>
            </a:r>
            <a:r>
              <a:rPr lang="nl-NL" dirty="0" smtClean="0"/>
              <a:t> verlaten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1" y="1660627"/>
            <a:ext cx="184197" cy="18419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2" y="2225690"/>
            <a:ext cx="184197" cy="184197"/>
          </a:xfrm>
          <a:prstGeom prst="rect">
            <a:avLst/>
          </a:prstGeom>
        </p:spPr>
      </p:pic>
      <p:grpSp>
        <p:nvGrpSpPr>
          <p:cNvPr id="8" name="Groep 7"/>
          <p:cNvGrpSpPr/>
          <p:nvPr/>
        </p:nvGrpSpPr>
        <p:grpSpPr>
          <a:xfrm>
            <a:off x="616760" y="2760101"/>
            <a:ext cx="189368" cy="452875"/>
            <a:chOff x="616760" y="4653136"/>
            <a:chExt cx="189368" cy="452875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60" y="4653136"/>
              <a:ext cx="184197" cy="184197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31" y="4921814"/>
              <a:ext cx="184197" cy="184197"/>
            </a:xfrm>
            <a:prstGeom prst="rect">
              <a:avLst/>
            </a:prstGeom>
          </p:spPr>
        </p:pic>
      </p:grp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6" y="3573016"/>
            <a:ext cx="184197" cy="1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Afprijzen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664296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Afprijzen over selectie</a:t>
            </a:r>
          </a:p>
          <a:p>
            <a:r>
              <a:rPr lang="nl-NL" dirty="0"/>
              <a:t>Via menu </a:t>
            </a:r>
            <a:r>
              <a:rPr lang="nl-NL" b="1" dirty="0"/>
              <a:t>Detail </a:t>
            </a:r>
            <a:r>
              <a:rPr lang="nl-NL" b="1" dirty="0" smtClean="0"/>
              <a:t>– Artikel </a:t>
            </a:r>
            <a:r>
              <a:rPr lang="nl-NL" dirty="0" smtClean="0"/>
              <a:t>– </a:t>
            </a:r>
            <a:r>
              <a:rPr lang="nl-NL" b="1" dirty="0" smtClean="0"/>
              <a:t>Actieprijs invoeren</a:t>
            </a:r>
            <a:r>
              <a:rPr lang="nl-NL" dirty="0" smtClean="0"/>
              <a:t>. Vervolgens collectie, </a:t>
            </a:r>
            <a:br>
              <a:rPr lang="nl-NL" dirty="0" smtClean="0"/>
            </a:br>
            <a:r>
              <a:rPr lang="nl-NL" dirty="0" smtClean="0"/>
              <a:t>periode/ leverancier, korting invullen, begindatum, einddatum en afronding kiezen.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Actieprijs invoeren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2987825" y="573325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Let op! </a:t>
            </a:r>
            <a:r>
              <a:rPr lang="nl-NL" dirty="0" err="1"/>
              <a:t>Diepgangafprijzingen</a:t>
            </a:r>
            <a:r>
              <a:rPr lang="nl-NL" dirty="0"/>
              <a:t> kunnen gedaan worden in de nieuwe kassa (2.0)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2856"/>
            <a:ext cx="6086210" cy="29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914400"/>
            <a:ext cx="2808312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Personeelsplanning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664296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Overzicht</a:t>
            </a:r>
          </a:p>
          <a:p>
            <a:r>
              <a:rPr lang="nl-NL" dirty="0"/>
              <a:t>Via menu </a:t>
            </a:r>
            <a:r>
              <a:rPr lang="nl-NL" b="1" dirty="0"/>
              <a:t>Detail - MIS</a:t>
            </a:r>
            <a:r>
              <a:rPr lang="nl-NL" dirty="0"/>
              <a:t> </a:t>
            </a:r>
            <a:r>
              <a:rPr lang="nl-NL" dirty="0" smtClean="0"/>
              <a:t>-</a:t>
            </a:r>
            <a:r>
              <a:rPr lang="nl-NL" b="1" dirty="0" smtClean="0"/>
              <a:t>Verkopen </a:t>
            </a:r>
            <a:r>
              <a:rPr lang="nl-NL" b="1" dirty="0"/>
              <a:t>per filiaal per dag van de week per halfuur</a:t>
            </a:r>
            <a:r>
              <a:rPr lang="nl-NL" dirty="0"/>
              <a:t>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Kies </a:t>
            </a:r>
            <a:r>
              <a:rPr lang="nl-NL" dirty="0"/>
              <a:t>periode en daarna de winkel(s).</a:t>
            </a:r>
            <a:br>
              <a:rPr lang="nl-NL" dirty="0"/>
            </a:br>
            <a:r>
              <a:rPr lang="nl-NL" b="1" dirty="0" err="1"/>
              <a:t>Ctrl</a:t>
            </a:r>
            <a:r>
              <a:rPr lang="nl-NL" b="1" dirty="0"/>
              <a:t> + W</a:t>
            </a:r>
            <a:r>
              <a:rPr lang="nl-NL" dirty="0"/>
              <a:t> om te bevestigen.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MIS – Verkopen per filiaal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60893"/>
            <a:ext cx="6170005" cy="27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914400"/>
            <a:ext cx="2808312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Klantenexport voor mailing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664296" cy="4472136"/>
          </a:xfrm>
          <a:ln>
            <a:noFill/>
          </a:ln>
        </p:spPr>
        <p:txBody>
          <a:bodyPr/>
          <a:lstStyle/>
          <a:p>
            <a:r>
              <a:rPr lang="nl-NL" dirty="0"/>
              <a:t>Via menu </a:t>
            </a:r>
            <a:r>
              <a:rPr lang="nl-NL" b="1" dirty="0"/>
              <a:t>Detail - Klant - Overzichten - Lijst</a:t>
            </a:r>
            <a:r>
              <a:rPr lang="nl-NL" dirty="0"/>
              <a:t> - Selecteer (alles, toevoegen op status, postcode enzovoort)  </a:t>
            </a:r>
            <a:endParaRPr lang="nl-NL" dirty="0" smtClean="0"/>
          </a:p>
          <a:p>
            <a:r>
              <a:rPr lang="nl-NL" b="1" dirty="0" err="1" smtClean="0"/>
              <a:t>Ctrl</a:t>
            </a:r>
            <a:r>
              <a:rPr lang="nl-NL" b="1" dirty="0" smtClean="0"/>
              <a:t> </a:t>
            </a:r>
            <a:r>
              <a:rPr lang="nl-NL" b="1" dirty="0"/>
              <a:t>+ W / Ja. </a:t>
            </a:r>
            <a:endParaRPr lang="nl-NL" b="1" dirty="0" smtClean="0"/>
          </a:p>
          <a:p>
            <a:r>
              <a:rPr lang="nl-NL" dirty="0" smtClean="0"/>
              <a:t>Bij</a:t>
            </a:r>
            <a:r>
              <a:rPr lang="nl-NL" b="1" dirty="0"/>
              <a:t> Printopties </a:t>
            </a:r>
            <a:r>
              <a:rPr lang="nl-NL" dirty="0"/>
              <a:t>kies </a:t>
            </a:r>
            <a:r>
              <a:rPr lang="nl-NL" b="1" dirty="0"/>
              <a:t>Export</a:t>
            </a:r>
            <a:r>
              <a:rPr lang="nl-NL" dirty="0"/>
              <a:t> - Kies bestandsvorm - Sla op in de </a:t>
            </a:r>
            <a:r>
              <a:rPr lang="nl-NL" dirty="0" err="1"/>
              <a:t>Outbox</a:t>
            </a:r>
            <a:r>
              <a:rPr lang="nl-NL" dirty="0"/>
              <a:t> - Selecteer mailbox.</a:t>
            </a:r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Klant – Overzichten - Lijst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8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914400"/>
            <a:ext cx="2808312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Exporteer waardebonnen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664296" cy="4472136"/>
          </a:xfrm>
          <a:ln>
            <a:noFill/>
          </a:ln>
        </p:spPr>
        <p:txBody>
          <a:bodyPr/>
          <a:lstStyle/>
          <a:p>
            <a:r>
              <a:rPr lang="nl-NL" dirty="0"/>
              <a:t>Via menu </a:t>
            </a:r>
            <a:r>
              <a:rPr lang="nl-NL" b="1" dirty="0"/>
              <a:t>Detail - Klant - Overzicht - </a:t>
            </a:r>
            <a:r>
              <a:rPr lang="nl-NL" b="1" dirty="0" err="1"/>
              <a:t>Kadobon</a:t>
            </a:r>
            <a:r>
              <a:rPr lang="nl-NL" dirty="0"/>
              <a:t> - selecteer alle (en pas eventueel </a:t>
            </a:r>
            <a:r>
              <a:rPr lang="nl-NL" dirty="0" smtClean="0"/>
              <a:t>aan)</a:t>
            </a:r>
          </a:p>
          <a:p>
            <a:r>
              <a:rPr lang="nl-NL" b="1" dirty="0" err="1" smtClean="0"/>
              <a:t>Ctrl</a:t>
            </a:r>
            <a:r>
              <a:rPr lang="nl-NL" b="1" dirty="0" smtClean="0"/>
              <a:t> </a:t>
            </a:r>
            <a:r>
              <a:rPr lang="nl-NL" b="1" dirty="0"/>
              <a:t>+ W / Ja. </a:t>
            </a:r>
            <a:endParaRPr lang="nl-NL" b="1" dirty="0" smtClean="0"/>
          </a:p>
          <a:p>
            <a:r>
              <a:rPr lang="nl-NL" dirty="0" smtClean="0"/>
              <a:t>Bij</a:t>
            </a:r>
            <a:r>
              <a:rPr lang="nl-NL" b="1" dirty="0"/>
              <a:t> Printopties </a:t>
            </a:r>
            <a:r>
              <a:rPr lang="nl-NL" dirty="0"/>
              <a:t>kies </a:t>
            </a:r>
            <a:r>
              <a:rPr lang="nl-NL" b="1" dirty="0"/>
              <a:t>Export</a:t>
            </a:r>
            <a:r>
              <a:rPr lang="nl-NL" dirty="0"/>
              <a:t> - Kies bestandsvorm - Sla op in de </a:t>
            </a:r>
            <a:r>
              <a:rPr lang="nl-NL" dirty="0" err="1"/>
              <a:t>Outbox</a:t>
            </a:r>
            <a:r>
              <a:rPr lang="nl-NL" dirty="0"/>
              <a:t> - Selecteer mailbox.</a:t>
            </a:r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Klant – Overzichten - Lijst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3132956" y="4365104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Instelling volgens voorbeeldklant: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 </a:t>
            </a:r>
            <a:r>
              <a:rPr lang="nl-NL" dirty="0"/>
              <a:t>waardebon per klant, via een </a:t>
            </a:r>
            <a:r>
              <a:rPr lang="nl-NL" dirty="0" err="1"/>
              <a:t>Softwear</a:t>
            </a:r>
            <a:r>
              <a:rPr lang="nl-NL" dirty="0"/>
              <a:t>-medewerker in laten stellen.</a:t>
            </a:r>
            <a:br>
              <a:rPr lang="nl-NL" dirty="0"/>
            </a:br>
            <a:r>
              <a:rPr lang="nl-NL" dirty="0"/>
              <a:t>Overige instellingen: 5% sparen: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 </a:t>
            </a:r>
            <a:r>
              <a:rPr lang="nl-NL" dirty="0"/>
              <a:t>punt voor €19,95,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 </a:t>
            </a:r>
            <a:r>
              <a:rPr lang="nl-NL" dirty="0"/>
              <a:t>waardebon = 15 punten (uitkeren vanaf € 15,-),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 </a:t>
            </a:r>
            <a:r>
              <a:rPr lang="nl-NL" dirty="0"/>
              <a:t>waardebon = € 1,00</a:t>
            </a:r>
          </a:p>
        </p:txBody>
      </p:sp>
    </p:spTree>
    <p:extLst>
      <p:ext uri="{BB962C8B-B14F-4D97-AF65-F5344CB8AC3E}">
        <p14:creationId xmlns:p14="http://schemas.microsoft.com/office/powerpoint/2010/main" val="4898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79512" y="620688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rgbClr val="BE1226"/>
                </a:solidFill>
              </a:rPr>
              <a:t>Algemene opmerkingen</a:t>
            </a:r>
            <a:endParaRPr lang="nl-NL" dirty="0">
              <a:solidFill>
                <a:srgbClr val="BE1226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67086" y="2383694"/>
            <a:ext cx="6878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Muteren na inventarisatie is soms nodig, bijvoorbeeld na diefstal</a:t>
            </a:r>
            <a:endParaRPr lang="nl-NL" dirty="0"/>
          </a:p>
          <a:p>
            <a:r>
              <a:rPr lang="nl-NL" dirty="0" smtClean="0"/>
              <a:t>Corrigeer via negatief </a:t>
            </a:r>
            <a:r>
              <a:rPr lang="nl-NL" dirty="0" err="1" smtClean="0"/>
              <a:t>binnenmelden</a:t>
            </a:r>
            <a:endParaRPr lang="nl-NL" dirty="0"/>
          </a:p>
        </p:txBody>
      </p:sp>
      <p:grpSp>
        <p:nvGrpSpPr>
          <p:cNvPr id="5" name="Groep 4"/>
          <p:cNvGrpSpPr/>
          <p:nvPr/>
        </p:nvGrpSpPr>
        <p:grpSpPr>
          <a:xfrm>
            <a:off x="827584" y="2472069"/>
            <a:ext cx="189368" cy="452875"/>
            <a:chOff x="616760" y="4653136"/>
            <a:chExt cx="189368" cy="452875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60" y="4653136"/>
              <a:ext cx="184197" cy="184197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31" y="4921814"/>
              <a:ext cx="184197" cy="184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50196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914400"/>
            <a:ext cx="2808312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Artikeloverzichten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664296" cy="4472136"/>
          </a:xfrm>
          <a:ln>
            <a:noFill/>
          </a:ln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Overzichten - Besteladvieslijst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5268061" cy="24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914400"/>
            <a:ext cx="2808312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Artikeloverzichten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664296" cy="4472136"/>
          </a:xfrm>
          <a:ln>
            <a:noFill/>
          </a:ln>
        </p:spPr>
        <p:txBody>
          <a:bodyPr/>
          <a:lstStyle/>
          <a:p>
            <a:r>
              <a:rPr lang="nl-NL" dirty="0" smtClean="0"/>
              <a:t>Selectievoorbeeld:</a:t>
            </a:r>
          </a:p>
          <a:p>
            <a:r>
              <a:rPr lang="nl-NL" dirty="0" smtClean="0"/>
              <a:t>Alles selecteren waar een minimumvoorraad geldt.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Overzichten - Besteladvieslijst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51" y="980728"/>
            <a:ext cx="5803361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914400"/>
            <a:ext cx="2808312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Artikeloverzichten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664296" cy="4472136"/>
          </a:xfrm>
          <a:ln>
            <a:noFill/>
          </a:ln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Overzichten - Besteladvieslijst</a:t>
            </a:r>
            <a:endParaRPr lang="nl-NL" sz="1200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72816"/>
            <a:ext cx="5796135" cy="400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59832" y="2348880"/>
            <a:ext cx="33417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6000" dirty="0">
                <a:solidFill>
                  <a:srgbClr val="CF142B"/>
                </a:solidFill>
                <a:latin typeface="+mj-lt"/>
              </a:rPr>
              <a:t>Cursusdag </a:t>
            </a:r>
            <a:r>
              <a:rPr lang="nl-NL" sz="6000" dirty="0" smtClean="0">
                <a:solidFill>
                  <a:srgbClr val="CF142B"/>
                </a:solidFill>
                <a:latin typeface="+mj-lt"/>
              </a:rPr>
              <a:t/>
            </a:r>
            <a:br>
              <a:rPr lang="nl-NL" sz="6000" dirty="0" smtClean="0">
                <a:solidFill>
                  <a:srgbClr val="CF142B"/>
                </a:solidFill>
                <a:latin typeface="+mj-lt"/>
              </a:rPr>
            </a:br>
            <a:r>
              <a:rPr lang="nl-NL" sz="6000" dirty="0" smtClean="0">
                <a:solidFill>
                  <a:srgbClr val="CF142B"/>
                </a:solidFill>
                <a:latin typeface="+mj-lt"/>
              </a:rPr>
              <a:t>bijlagen</a:t>
            </a:r>
            <a:endParaRPr lang="nl-NL" sz="6000" dirty="0">
              <a:solidFill>
                <a:srgbClr val="CF142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62693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noFill/>
          <a:ln>
            <a:noFill/>
          </a:ln>
        </p:spPr>
        <p:txBody>
          <a:bodyPr/>
          <a:lstStyle/>
          <a:p>
            <a:r>
              <a:rPr lang="nl-NL" dirty="0" smtClean="0"/>
              <a:t>Voor elk rapport gelden dezelfde mogelijkheden. 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Selecteren</a:t>
            </a:r>
            <a:r>
              <a:rPr lang="nl-NL" dirty="0" smtClean="0"/>
              <a:t>: </a:t>
            </a:r>
            <a:br>
              <a:rPr lang="nl-NL" dirty="0" smtClean="0"/>
            </a:br>
            <a:r>
              <a:rPr lang="nl-NL" dirty="0" smtClean="0"/>
              <a:t>Toevoegen en Beperken van inhoud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Groeperen</a:t>
            </a:r>
            <a:r>
              <a:rPr lang="nl-NL" dirty="0" smtClean="0"/>
              <a:t>: de volgorde van het rapport bepalen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Selectie / Groeperen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sp>
        <p:nvSpPr>
          <p:cNvPr id="12" name="Rechthoek 11"/>
          <p:cNvSpPr/>
          <p:nvPr/>
        </p:nvSpPr>
        <p:spPr>
          <a:xfrm>
            <a:off x="7380312" y="1916832"/>
            <a:ext cx="115212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2952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23" y="3861048"/>
            <a:ext cx="4171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4283968" y="914400"/>
            <a:ext cx="792088" cy="426368"/>
          </a:xfrm>
          <a:prstGeom prst="rect">
            <a:avLst/>
          </a:prstGeom>
          <a:solidFill>
            <a:srgbClr val="EB1C23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012160" y="3717032"/>
            <a:ext cx="936104" cy="426368"/>
          </a:xfrm>
          <a:prstGeom prst="rect">
            <a:avLst/>
          </a:prstGeom>
          <a:solidFill>
            <a:srgbClr val="EB1C23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4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81000" y="914400"/>
            <a:ext cx="2362200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Stamgegevens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7" name="Tijdelijke aanduiding voor tekst 2"/>
          <p:cNvSpPr txBox="1">
            <a:spLocks/>
          </p:cNvSpPr>
          <p:nvPr/>
        </p:nvSpPr>
        <p:spPr>
          <a:xfrm>
            <a:off x="381000" y="1981200"/>
            <a:ext cx="2362200" cy="4472136"/>
          </a:xfrm>
          <a:prstGeom prst="rect">
            <a:avLst/>
          </a:prstGeom>
        </p:spPr>
        <p:txBody>
          <a:bodyPr/>
          <a:lstStyle>
            <a:lvl1pPr marL="0" indent="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None/>
              <a:defRPr kumimoji="0"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Collectie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Kleuren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Maatbalken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Omzetgroepen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582117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/>
        </p:nvSpPr>
        <p:spPr>
          <a:xfrm>
            <a:off x="5956346" y="2492896"/>
            <a:ext cx="1567982" cy="720080"/>
          </a:xfrm>
          <a:prstGeom prst="rect">
            <a:avLst/>
          </a:prstGeom>
          <a:solidFill>
            <a:srgbClr val="E70F0F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980952" y="3933056"/>
            <a:ext cx="1567982" cy="288032"/>
          </a:xfrm>
          <a:prstGeom prst="rect">
            <a:avLst/>
          </a:prstGeom>
          <a:solidFill>
            <a:srgbClr val="E70F0F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smtClean="0"/>
              <a:t>Bij keuze voor omzetgroep </a:t>
            </a:r>
            <a:r>
              <a:rPr lang="nl-NL" b="1" dirty="0" smtClean="0"/>
              <a:t>Artikelgroep</a:t>
            </a:r>
            <a:r>
              <a:rPr lang="nl-NL" dirty="0" smtClean="0"/>
              <a:t> ziet het scherm er als volgt uit: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Selectie / Groeperen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sp>
        <p:nvSpPr>
          <p:cNvPr id="12" name="Rechthoek 11"/>
          <p:cNvSpPr/>
          <p:nvPr/>
        </p:nvSpPr>
        <p:spPr>
          <a:xfrm>
            <a:off x="7380312" y="1916832"/>
            <a:ext cx="115212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4577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7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Welke omzetgroep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Welke </a:t>
            </a:r>
            <a:r>
              <a:rPr lang="nl-NL" dirty="0" err="1" smtClean="0"/>
              <a:t>waardegrens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Selectie / Groeperen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24" y="1290749"/>
            <a:ext cx="4352256" cy="269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4581128"/>
            <a:ext cx="5649195" cy="15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Alleen truien? Kies dan via het selectiemenu voor </a:t>
            </a:r>
            <a:r>
              <a:rPr lang="nl-NL" b="1" dirty="0" smtClean="0"/>
              <a:t>Toevoegen – Artikelgroep </a:t>
            </a:r>
            <a:r>
              <a:rPr lang="nl-NL" dirty="0" smtClean="0"/>
              <a:t>- links en rechts voor </a:t>
            </a:r>
            <a:r>
              <a:rPr lang="nl-NL" b="1" dirty="0" smtClean="0"/>
              <a:t>truien</a:t>
            </a:r>
            <a:r>
              <a:rPr lang="nl-N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Na keuze </a:t>
            </a:r>
            <a:r>
              <a:rPr lang="nl-NL" b="1" dirty="0" smtClean="0"/>
              <a:t>OK</a:t>
            </a:r>
            <a:r>
              <a:rPr lang="nl-NL" dirty="0" smtClean="0"/>
              <a:t> worden alleen de truien geselecteerd, ongeacht de leverancier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Selectie / Groeperen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77527"/>
            <a:ext cx="5937895" cy="163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6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Alleen truien van een bepaalde leverancier? Kies dan hierna via het selectiemenu voor </a:t>
            </a:r>
            <a:r>
              <a:rPr lang="nl-NL" b="1" dirty="0" smtClean="0"/>
              <a:t>Beperken - Leverancier</a:t>
            </a:r>
          </a:p>
          <a:p>
            <a:endParaRPr lang="nl-NL" dirty="0" smtClean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Selectie / Groeperen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05000"/>
            <a:ext cx="46863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6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Alleen Leverancier Dim Fashion? Kies dan via menu </a:t>
            </a:r>
            <a:r>
              <a:rPr lang="nl-NL" b="1" dirty="0" smtClean="0"/>
              <a:t>Selectie – Toevoegen – Leverancier-  </a:t>
            </a:r>
            <a:r>
              <a:rPr lang="nl-NL" dirty="0"/>
              <a:t>links en rechts voor </a:t>
            </a:r>
            <a:r>
              <a:rPr lang="nl-NL" b="1" dirty="0" smtClean="0"/>
              <a:t>Dim Fashion</a:t>
            </a:r>
            <a:r>
              <a:rPr lang="nl-NL" dirty="0" smtClean="0"/>
              <a:t>.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Na keuze </a:t>
            </a:r>
            <a:r>
              <a:rPr lang="nl-NL" b="1" dirty="0"/>
              <a:t>OK</a:t>
            </a:r>
            <a:r>
              <a:rPr lang="nl-NL" dirty="0"/>
              <a:t> worden alleen de </a:t>
            </a:r>
            <a:r>
              <a:rPr lang="nl-NL" dirty="0" smtClean="0"/>
              <a:t>artikelen van leverancier Dim Fashion geselecteerd.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Selectie / Groeperen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1200"/>
            <a:ext cx="5693058" cy="154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3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Met de functie</a:t>
            </a:r>
            <a:r>
              <a:rPr lang="nl-NL" b="1" dirty="0" smtClean="0"/>
              <a:t> </a:t>
            </a:r>
            <a:r>
              <a:rPr lang="nl-NL" b="1" dirty="0" err="1" smtClean="0"/>
              <a:t>Crop</a:t>
            </a:r>
            <a:r>
              <a:rPr lang="nl-NL" b="1" dirty="0" smtClean="0"/>
              <a:t> </a:t>
            </a:r>
            <a:r>
              <a:rPr lang="nl-NL" dirty="0" smtClean="0"/>
              <a:t>worden alle niet-geselecteerde onderdelen uit de lijst verwijderd.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Selectie / Groeperen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05000"/>
            <a:ext cx="3987130" cy="365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3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Nadat er is geselecteerd kan er worden gegroepeerd.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Groeperen kan op een aantal waardes.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Kies bijvoorbeeld </a:t>
            </a:r>
            <a:r>
              <a:rPr lang="nl-NL" b="1" dirty="0" smtClean="0"/>
              <a:t>Omzetgroep </a:t>
            </a:r>
            <a:r>
              <a:rPr lang="nl-NL" dirty="0" smtClean="0"/>
              <a:t>als basis van het groeperen.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Selectie / Groeperen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05000"/>
            <a:ext cx="5881184" cy="32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6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Kies bijvoorbeeld </a:t>
            </a:r>
            <a:r>
              <a:rPr lang="nl-NL" b="1" dirty="0" smtClean="0"/>
              <a:t>Omzetgroep </a:t>
            </a:r>
            <a:r>
              <a:rPr lang="nl-NL" dirty="0" smtClean="0"/>
              <a:t>als basis van het groeperen.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Selectie / Groeperen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2049"/>
            <a:ext cx="30575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5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Om alleen de totalen te zien kan na het groeperen nogmaals worden gekozen voor </a:t>
            </a:r>
            <a:r>
              <a:rPr lang="nl-NL" b="1" dirty="0" smtClean="0"/>
              <a:t>Groeperen</a:t>
            </a:r>
            <a:r>
              <a:rPr lang="nl-NL" dirty="0" smtClean="0"/>
              <a:t>, maar nu met waarde </a:t>
            </a:r>
            <a:r>
              <a:rPr lang="nl-NL" b="1" dirty="0" smtClean="0"/>
              <a:t>Alleen totalen</a:t>
            </a:r>
            <a:r>
              <a:rPr lang="nl-NL" dirty="0" smtClean="0"/>
              <a:t>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Selectie / Groeperen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50" y="1885164"/>
            <a:ext cx="4251349" cy="383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7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r>
              <a:rPr lang="nl-NL" dirty="0" smtClean="0"/>
              <a:t>Opslaan van selecties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Veelgebruikte selecties kunnen worden opgeslagen om sneller te kunnen werken.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Voorbeeld: </a:t>
            </a:r>
            <a:br>
              <a:rPr lang="nl-NL" dirty="0" smtClean="0"/>
            </a:br>
            <a:r>
              <a:rPr lang="nl-NL" dirty="0" smtClean="0"/>
              <a:t>winter 2015: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Kies via selectiemenu </a:t>
            </a:r>
            <a:r>
              <a:rPr lang="nl-NL" b="1" dirty="0" smtClean="0"/>
              <a:t>Toevoegen – Jaar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Opslaan van selecties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99170"/>
            <a:ext cx="4938015" cy="42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4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Stamgegevens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4721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Collecties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endParaRPr lang="nl-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Collecties </a:t>
            </a:r>
          </a:p>
        </p:txBody>
      </p:sp>
      <p:sp>
        <p:nvSpPr>
          <p:cNvPr id="9" name="Rechthoek 8"/>
          <p:cNvSpPr/>
          <p:nvPr/>
        </p:nvSpPr>
        <p:spPr>
          <a:xfrm>
            <a:off x="5956346" y="2492896"/>
            <a:ext cx="1567982" cy="720080"/>
          </a:xfrm>
          <a:prstGeom prst="rect">
            <a:avLst/>
          </a:prstGeom>
          <a:solidFill>
            <a:srgbClr val="E70F0F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980952" y="3933056"/>
            <a:ext cx="1567982" cy="288032"/>
          </a:xfrm>
          <a:prstGeom prst="rect">
            <a:avLst/>
          </a:prstGeom>
          <a:solidFill>
            <a:srgbClr val="E70F0F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3672408" cy="384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9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Voorbeeld: </a:t>
            </a:r>
            <a:br>
              <a:rPr lang="nl-NL" dirty="0" smtClean="0"/>
            </a:br>
            <a:r>
              <a:rPr lang="nl-NL" dirty="0" smtClean="0"/>
              <a:t>winter 2015: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Zorg dat links en rechts </a:t>
            </a:r>
            <a:r>
              <a:rPr lang="nl-NL" b="1" dirty="0" smtClean="0"/>
              <a:t>15</a:t>
            </a:r>
            <a:r>
              <a:rPr lang="nl-NL" dirty="0" smtClean="0"/>
              <a:t> staat.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Opslaan van selecties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4864"/>
            <a:ext cx="5203782" cy="19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Voorbeeld: </a:t>
            </a:r>
            <a:br>
              <a:rPr lang="nl-NL" dirty="0" smtClean="0"/>
            </a:br>
            <a:r>
              <a:rPr lang="nl-NL" dirty="0" smtClean="0"/>
              <a:t>winter 2015: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Kies via het selectiemenu voor </a:t>
            </a:r>
            <a:r>
              <a:rPr lang="nl-NL" b="1" dirty="0" smtClean="0"/>
              <a:t>Beperken - Seizoen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Opslaan van selecties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6"/>
            <a:ext cx="5112568" cy="447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2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Voorbeeld: </a:t>
            </a:r>
            <a:br>
              <a:rPr lang="nl-NL" dirty="0" smtClean="0"/>
            </a:br>
            <a:r>
              <a:rPr lang="nl-NL" dirty="0" smtClean="0"/>
              <a:t>winter 2015: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Kies via het selectiemenu voor </a:t>
            </a:r>
            <a:r>
              <a:rPr lang="nl-NL" b="1" dirty="0" smtClean="0"/>
              <a:t>Beperken – Seizoen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Zorg dat links en rechts </a:t>
            </a:r>
            <a:r>
              <a:rPr lang="nl-NL" b="1" dirty="0" smtClean="0"/>
              <a:t>winter</a:t>
            </a:r>
            <a:r>
              <a:rPr lang="nl-NL" dirty="0" smtClean="0"/>
              <a:t> </a:t>
            </a:r>
            <a:r>
              <a:rPr lang="nl-NL" dirty="0"/>
              <a:t>staat.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Opslaan van selecties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52" y="2060849"/>
            <a:ext cx="570303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4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Voorbeeld: </a:t>
            </a:r>
            <a:br>
              <a:rPr lang="nl-NL" dirty="0" smtClean="0"/>
            </a:br>
            <a:r>
              <a:rPr lang="nl-NL" dirty="0" smtClean="0"/>
              <a:t>winter 2015: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Kies voor </a:t>
            </a:r>
            <a:r>
              <a:rPr lang="nl-NL" b="1" dirty="0" smtClean="0"/>
              <a:t>Selectie – Opslaan als…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Opslaan van selecties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9490"/>
            <a:ext cx="4658642" cy="407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0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Voorbeeld: </a:t>
            </a:r>
            <a:br>
              <a:rPr lang="nl-NL" dirty="0" smtClean="0"/>
            </a:br>
            <a:r>
              <a:rPr lang="nl-NL" dirty="0" smtClean="0"/>
              <a:t>winter 2015: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Er zijn dan 2 mogelijkheden om de selectie op te slaan: 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Per gebruiker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Gedeelde selectie</a:t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Opslaan van selecties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14400"/>
            <a:ext cx="46672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717032"/>
            <a:ext cx="46577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560571" y="3252120"/>
            <a:ext cx="533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Per gebruiker: C:\softwear\users\softwear\select\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495894" y="6022082"/>
            <a:ext cx="323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 Gedeeld: C:\softwear\select\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54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Verander de naam </a:t>
            </a:r>
            <a:r>
              <a:rPr lang="nl-NL" b="1" dirty="0" smtClean="0"/>
              <a:t>*.</a:t>
            </a:r>
            <a:r>
              <a:rPr lang="nl-NL" b="1" dirty="0" err="1" smtClean="0"/>
              <a:t>sel</a:t>
            </a:r>
            <a:r>
              <a:rPr lang="nl-NL" b="1" dirty="0" smtClean="0"/>
              <a:t> </a:t>
            </a:r>
            <a:r>
              <a:rPr lang="nl-NL" dirty="0" smtClean="0"/>
              <a:t>links bovenin naar bijvoorbeeld </a:t>
            </a:r>
            <a:r>
              <a:rPr lang="nl-NL" b="1" dirty="0" smtClean="0"/>
              <a:t>winter15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Kies daarna voor </a:t>
            </a:r>
            <a:r>
              <a:rPr lang="nl-NL" b="1" dirty="0" smtClean="0"/>
              <a:t>Opslaan</a:t>
            </a:r>
            <a:r>
              <a:rPr lang="nl-N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Let op: </a:t>
            </a:r>
            <a:r>
              <a:rPr lang="nl-NL" dirty="0" smtClean="0"/>
              <a:t>bestandsnaam kan max 8 karakters lang zijn</a:t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Opslaan van selecties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78707"/>
            <a:ext cx="6084168" cy="306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Vul een omschrijving in en kies voor </a:t>
            </a:r>
            <a:r>
              <a:rPr lang="nl-NL" b="1" dirty="0" smtClean="0"/>
              <a:t>OK</a:t>
            </a:r>
            <a:r>
              <a:rPr lang="nl-NL" dirty="0" smtClean="0"/>
              <a:t>.</a:t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Opslaan van selecties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68760"/>
            <a:ext cx="4295775" cy="18573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33056"/>
            <a:ext cx="4295775" cy="18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Selecteren en Groeperen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Via menu </a:t>
            </a:r>
            <a:r>
              <a:rPr lang="nl-NL" b="1" dirty="0" smtClean="0"/>
              <a:t>Selectie – Opgeslagen selecties </a:t>
            </a:r>
            <a:r>
              <a:rPr lang="nl-NL" dirty="0" smtClean="0"/>
              <a:t>kunnen alle opgeslagen selecties opgeroepen worden.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 selecties zullen vervolgens verschijnen.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Opslaan van selecties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5441032" cy="31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Artikeloverzichten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Artikellijst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Bestelbon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Inkooporder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Inkoopcijfers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verkoopcijfers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Overzichten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80120"/>
            <a:ext cx="5471861" cy="5373216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6300192" y="2636912"/>
            <a:ext cx="1080120" cy="216024"/>
          </a:xfrm>
          <a:prstGeom prst="rect">
            <a:avLst/>
          </a:prstGeom>
          <a:solidFill>
            <a:srgbClr val="EB1C23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300192" y="3005336"/>
            <a:ext cx="1080120" cy="216024"/>
          </a:xfrm>
          <a:prstGeom prst="rect">
            <a:avLst/>
          </a:prstGeom>
          <a:solidFill>
            <a:srgbClr val="EB1C23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300192" y="4797152"/>
            <a:ext cx="1080120" cy="216024"/>
          </a:xfrm>
          <a:prstGeom prst="rect">
            <a:avLst/>
          </a:prstGeom>
          <a:solidFill>
            <a:srgbClr val="EB1C23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300192" y="5157192"/>
            <a:ext cx="1080120" cy="216024"/>
          </a:xfrm>
          <a:prstGeom prst="rect">
            <a:avLst/>
          </a:prstGeom>
          <a:solidFill>
            <a:srgbClr val="EB1C23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300192" y="3739877"/>
            <a:ext cx="1080120" cy="216024"/>
          </a:xfrm>
          <a:prstGeom prst="rect">
            <a:avLst/>
          </a:prstGeom>
          <a:solidFill>
            <a:srgbClr val="EB1C23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6300192" y="4077072"/>
            <a:ext cx="1080120" cy="216024"/>
          </a:xfrm>
          <a:prstGeom prst="rect">
            <a:avLst/>
          </a:prstGeom>
          <a:solidFill>
            <a:srgbClr val="EB1C23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3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Artikeloverzichten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Bestelbon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Overzichten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52736"/>
            <a:ext cx="4955596" cy="24068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8495928" cy="1760068"/>
          </a:xfrm>
          <a:prstGeom prst="rect">
            <a:avLst/>
          </a:prstGeom>
        </p:spPr>
      </p:pic>
      <p:cxnSp>
        <p:nvCxnSpPr>
          <p:cNvPr id="11" name="Gekromde verbindingslijn 10"/>
          <p:cNvCxnSpPr/>
          <p:nvPr/>
        </p:nvCxnSpPr>
        <p:spPr>
          <a:xfrm rot="10800000" flipV="1">
            <a:off x="2483768" y="2852936"/>
            <a:ext cx="3341894" cy="792088"/>
          </a:xfrm>
          <a:prstGeom prst="curvedConnector3">
            <a:avLst>
              <a:gd name="adj1" fmla="val 126670"/>
            </a:avLst>
          </a:prstGeom>
          <a:ln w="28575">
            <a:solidFill>
              <a:srgbClr val="EB1C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2843808" y="3064314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Artikel selecteren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96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81000" y="914399"/>
            <a:ext cx="2362200" cy="990600"/>
          </a:xfrm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Stamgegevens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199"/>
            <a:ext cx="2362200" cy="44721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Kleur en bijkleur</a:t>
            </a:r>
            <a:br>
              <a:rPr lang="nl-NL" dirty="0" smtClean="0"/>
            </a:br>
            <a:r>
              <a:rPr lang="nl-NL" dirty="0" smtClean="0"/>
              <a:t>invoeren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endParaRPr lang="nl-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Kleuren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35433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2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Artikeloverzichten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Bestelbon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Overzichten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23" y="1844824"/>
            <a:ext cx="6014973" cy="30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Artikeloverzichten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Inkooporder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Overzichten/ Inkooporder / Leverancier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29" y="1798921"/>
            <a:ext cx="3210064" cy="22063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37112"/>
            <a:ext cx="5964302" cy="1614553"/>
          </a:xfrm>
          <a:prstGeom prst="rect">
            <a:avLst/>
          </a:prstGeom>
        </p:spPr>
      </p:pic>
      <p:cxnSp>
        <p:nvCxnSpPr>
          <p:cNvPr id="6" name="Gebogen verbindingslijn 5"/>
          <p:cNvCxnSpPr/>
          <p:nvPr/>
        </p:nvCxnSpPr>
        <p:spPr>
          <a:xfrm rot="16200000" flipH="1">
            <a:off x="6228184" y="2852936"/>
            <a:ext cx="1800200" cy="936104"/>
          </a:xfrm>
          <a:prstGeom prst="bentConnector3">
            <a:avLst/>
          </a:prstGeom>
          <a:ln w="28575">
            <a:solidFill>
              <a:srgbClr val="EB1C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6839880" y="255133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Selecteer leverancier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5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Artikeloverzichten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Inkooporder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Overzichten – Inkooporder / collectie</a:t>
            </a:r>
            <a:endParaRPr lang="nl-NL" sz="12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03" y="2308710"/>
            <a:ext cx="3743848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Artikeloverzichten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Inkooporder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Overzichten – Inkooporder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77008"/>
            <a:ext cx="5580112" cy="29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Artikeloverzichten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Inkoopcijfers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Overzichten – Inkoopcijfers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05000"/>
            <a:ext cx="6084168" cy="284853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275856" y="5157192"/>
            <a:ext cx="5022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Voorbeeld: 	selectie: 		T-shirt</a:t>
            </a:r>
            <a:br>
              <a:rPr lang="nl-NL" dirty="0" smtClean="0"/>
            </a:br>
            <a:r>
              <a:rPr lang="nl-NL" dirty="0" smtClean="0"/>
              <a:t>		groeperen op: 	leverancier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Artikeloverzichten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Inkoopcijfers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Overzichten – Inkoopcijfers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1200"/>
            <a:ext cx="5973442" cy="36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Artikeloverzichten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Verkoopcijfers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Bij verkoopcijfers geef je de grenzen aan van de periode die je in wilt kijken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Maak vervolgens een artikelselectie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Overzichten – Verkoopcijfers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75908"/>
            <a:ext cx="4336164" cy="16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Artikeloverzichten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Verkoopcijfers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Overzichten – Verkoopcijfers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0848"/>
            <a:ext cx="6012160" cy="32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MIS</a:t>
            </a:r>
            <a:br>
              <a:rPr lang="nl-NL" sz="2800" dirty="0" smtClean="0">
                <a:solidFill>
                  <a:srgbClr val="BE1226"/>
                </a:solidFill>
              </a:rPr>
            </a:br>
            <a:r>
              <a:rPr lang="nl-NL" sz="1800" dirty="0" smtClean="0">
                <a:solidFill>
                  <a:srgbClr val="BE1226"/>
                </a:solidFill>
              </a:rPr>
              <a:t>Management </a:t>
            </a:r>
            <a:r>
              <a:rPr lang="nl-NL" sz="1800" dirty="0" smtClean="0">
                <a:solidFill>
                  <a:srgbClr val="BE1226"/>
                </a:solidFill>
              </a:rPr>
              <a:t>Informatie Systeem</a:t>
            </a:r>
            <a:endParaRPr lang="nl-NL" sz="1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A</a:t>
            </a:r>
            <a:r>
              <a:rPr lang="nl-NL" dirty="0" smtClean="0"/>
              <a:t>: Verkopen per dag/week/maand/jaar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B</a:t>
            </a:r>
            <a:r>
              <a:rPr lang="nl-NL" dirty="0" smtClean="0"/>
              <a:t>: Verkoopstatus (over periode)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C</a:t>
            </a:r>
            <a:r>
              <a:rPr lang="nl-NL" dirty="0" smtClean="0"/>
              <a:t>: Voorraadhistorie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D</a:t>
            </a:r>
            <a:r>
              <a:rPr lang="nl-NL" dirty="0" smtClean="0"/>
              <a:t>: Artikelstatus </a:t>
            </a:r>
            <a:br>
              <a:rPr lang="nl-NL" dirty="0" smtClean="0"/>
            </a:br>
            <a:r>
              <a:rPr lang="nl-NL" dirty="0" smtClean="0"/>
              <a:t>(zelfde als verkoopstatus maar zonder de grenzen)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MIS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- Invoer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439861" cy="5013176"/>
          </a:xfrm>
          <a:prstGeom prst="rect">
            <a:avLst/>
          </a:prstGeom>
        </p:spPr>
      </p:pic>
      <p:sp>
        <p:nvSpPr>
          <p:cNvPr id="4" name="Rechteraccolade 3"/>
          <p:cNvSpPr/>
          <p:nvPr/>
        </p:nvSpPr>
        <p:spPr>
          <a:xfrm>
            <a:off x="7956376" y="1981200"/>
            <a:ext cx="263397" cy="511696"/>
          </a:xfrm>
          <a:prstGeom prst="rightBrace">
            <a:avLst/>
          </a:prstGeom>
          <a:noFill/>
          <a:ln w="28575">
            <a:solidFill>
              <a:srgbClr val="EB1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2843808" y="22370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8409660" y="205238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8413188" y="344805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8409660" y="49411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8397638" y="531389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34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MIS</a:t>
            </a:r>
            <a:br>
              <a:rPr lang="nl-NL" sz="2800" dirty="0" smtClean="0">
                <a:solidFill>
                  <a:srgbClr val="BE1226"/>
                </a:solidFill>
              </a:rPr>
            </a:br>
            <a:r>
              <a:rPr lang="nl-NL" sz="1800" dirty="0" smtClean="0">
                <a:solidFill>
                  <a:srgbClr val="BE1226"/>
                </a:solidFill>
              </a:rPr>
              <a:t>Management </a:t>
            </a:r>
            <a:r>
              <a:rPr lang="nl-NL" sz="1800" dirty="0" smtClean="0">
                <a:solidFill>
                  <a:srgbClr val="BE1226"/>
                </a:solidFill>
              </a:rPr>
              <a:t>Informatie Systeem</a:t>
            </a:r>
            <a:endParaRPr lang="nl-NL" sz="1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Verkoop per dag 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MIS – Verkoop per dag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cxnSp>
        <p:nvCxnSpPr>
          <p:cNvPr id="6" name="Rechte verbindingslijn met pijl 5"/>
          <p:cNvCxnSpPr/>
          <p:nvPr/>
        </p:nvCxnSpPr>
        <p:spPr>
          <a:xfrm>
            <a:off x="2843808" y="22370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8147645" cy="242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Stamgegevens</a:t>
            </a:r>
            <a:endParaRPr lang="nl-NL" sz="2800" dirty="0">
              <a:solidFill>
                <a:srgbClr val="BE1226"/>
              </a:solidFill>
            </a:endParaRP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462808" cy="44721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Maatbalken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endParaRPr lang="nl-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Artikel – Maatbalken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636912"/>
            <a:ext cx="84867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MIS</a:t>
            </a:r>
            <a:br>
              <a:rPr lang="nl-NL" sz="2800" dirty="0" smtClean="0">
                <a:solidFill>
                  <a:srgbClr val="BE1226"/>
                </a:solidFill>
              </a:rPr>
            </a:br>
            <a:r>
              <a:rPr lang="nl-NL" sz="1800" dirty="0" smtClean="0">
                <a:solidFill>
                  <a:srgbClr val="BE1226"/>
                </a:solidFill>
              </a:rPr>
              <a:t>Management </a:t>
            </a:r>
            <a:r>
              <a:rPr lang="nl-NL" sz="1800" dirty="0" smtClean="0">
                <a:solidFill>
                  <a:srgbClr val="BE1226"/>
                </a:solidFill>
              </a:rPr>
              <a:t>Informatie Systeem</a:t>
            </a:r>
            <a:endParaRPr lang="nl-NL" sz="1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Verkoopstatus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MIS - Verkoopstatus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cxnSp>
        <p:nvCxnSpPr>
          <p:cNvPr id="6" name="Rechte verbindingslijn met pijl 5"/>
          <p:cNvCxnSpPr/>
          <p:nvPr/>
        </p:nvCxnSpPr>
        <p:spPr>
          <a:xfrm>
            <a:off x="2843808" y="22370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45" y="1981200"/>
            <a:ext cx="6084815" cy="318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MIS</a:t>
            </a:r>
            <a:br>
              <a:rPr lang="nl-NL" sz="2800" dirty="0" smtClean="0">
                <a:solidFill>
                  <a:srgbClr val="BE1226"/>
                </a:solidFill>
              </a:rPr>
            </a:br>
            <a:r>
              <a:rPr lang="nl-NL" sz="1800" dirty="0" smtClean="0">
                <a:solidFill>
                  <a:srgbClr val="BE1226"/>
                </a:solidFill>
              </a:rPr>
              <a:t>Management </a:t>
            </a:r>
            <a:r>
              <a:rPr lang="nl-NL" sz="1800" dirty="0" smtClean="0">
                <a:solidFill>
                  <a:srgbClr val="BE1226"/>
                </a:solidFill>
              </a:rPr>
              <a:t>Informatie Systeem</a:t>
            </a:r>
            <a:endParaRPr lang="nl-NL" sz="1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Voorraadhistorie – uitgebreid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Selecteer artikel(en)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Geef aan vanaf welke dag de historie moet worden getoond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MIS – Voorraadhistorie - uitgebreid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cxnSp>
        <p:nvCxnSpPr>
          <p:cNvPr id="6" name="Rechte verbindingslijn met pijl 5"/>
          <p:cNvCxnSpPr/>
          <p:nvPr/>
        </p:nvCxnSpPr>
        <p:spPr>
          <a:xfrm>
            <a:off x="2843808" y="22370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47" y="1052736"/>
            <a:ext cx="4259431" cy="418662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38" y="5239356"/>
            <a:ext cx="2464883" cy="11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MIS</a:t>
            </a:r>
            <a:br>
              <a:rPr lang="nl-NL" sz="2800" dirty="0" smtClean="0">
                <a:solidFill>
                  <a:srgbClr val="BE1226"/>
                </a:solidFill>
              </a:rPr>
            </a:br>
            <a:r>
              <a:rPr lang="nl-NL" sz="1800" dirty="0" smtClean="0">
                <a:solidFill>
                  <a:srgbClr val="BE1226"/>
                </a:solidFill>
              </a:rPr>
              <a:t>Management </a:t>
            </a:r>
            <a:r>
              <a:rPr lang="nl-NL" sz="1800" dirty="0" smtClean="0">
                <a:solidFill>
                  <a:srgbClr val="BE1226"/>
                </a:solidFill>
              </a:rPr>
              <a:t>Informatie Systeem</a:t>
            </a:r>
            <a:endParaRPr lang="nl-NL" sz="1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Voorraadhistorie – uitgebreid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MIS – Voorraadhistorie - uitgebreid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cxnSp>
        <p:nvCxnSpPr>
          <p:cNvPr id="6" name="Rechte verbindingslijn met pijl 5"/>
          <p:cNvCxnSpPr/>
          <p:nvPr/>
        </p:nvCxnSpPr>
        <p:spPr>
          <a:xfrm>
            <a:off x="2843808" y="22370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47340"/>
            <a:ext cx="6040058" cy="24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/>
            <a:r>
              <a:rPr lang="nl-NL" sz="2800" dirty="0" smtClean="0">
                <a:solidFill>
                  <a:srgbClr val="BE1226"/>
                </a:solidFill>
              </a:rPr>
              <a:t>MIS</a:t>
            </a:r>
            <a:br>
              <a:rPr lang="nl-NL" sz="2800" dirty="0" smtClean="0">
                <a:solidFill>
                  <a:srgbClr val="BE1226"/>
                </a:solidFill>
              </a:rPr>
            </a:br>
            <a:r>
              <a:rPr lang="nl-NL" sz="1800" dirty="0" smtClean="0">
                <a:solidFill>
                  <a:srgbClr val="BE1226"/>
                </a:solidFill>
              </a:rPr>
              <a:t>Management </a:t>
            </a:r>
            <a:r>
              <a:rPr lang="nl-NL" sz="1800" dirty="0" smtClean="0">
                <a:solidFill>
                  <a:srgbClr val="BE1226"/>
                </a:solidFill>
              </a:rPr>
              <a:t>Informatie Systeem</a:t>
            </a:r>
            <a:endParaRPr lang="nl-NL" sz="1800" dirty="0">
              <a:solidFill>
                <a:srgbClr val="BE1226"/>
              </a:solidFill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592288" cy="4472136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Artikelstatus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Detail – MIS – Artikelstatus</a:t>
            </a:r>
            <a:endParaRPr lang="nl-NL" sz="1200" dirty="0"/>
          </a:p>
        </p:txBody>
      </p:sp>
      <p:pic>
        <p:nvPicPr>
          <p:cNvPr id="10" name="Tijdelijke aanduiding voor inhoud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prstGeom prst="rect">
            <a:avLst/>
          </a:prstGeom>
          <a:ln>
            <a:noFill/>
          </a:ln>
        </p:spPr>
      </p:pic>
      <p:cxnSp>
        <p:nvCxnSpPr>
          <p:cNvPr id="6" name="Rechte verbindingslijn met pijl 5"/>
          <p:cNvCxnSpPr/>
          <p:nvPr/>
        </p:nvCxnSpPr>
        <p:spPr>
          <a:xfrm>
            <a:off x="2843808" y="22370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1572"/>
            <a:ext cx="5940152" cy="30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35496" y="51520"/>
            <a:ext cx="9108504" cy="569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nl-NL" dirty="0" smtClean="0">
                <a:solidFill>
                  <a:srgbClr val="BE1226"/>
                </a:solidFill>
              </a:rPr>
              <a:t>Helpdesk:</a:t>
            </a:r>
            <a:endParaRPr lang="nl-NL" dirty="0">
              <a:solidFill>
                <a:srgbClr val="BE1226"/>
              </a:solidFill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idx="2"/>
          </p:nvPr>
        </p:nvSpPr>
        <p:spPr>
          <a:xfrm>
            <a:off x="3203848" y="1700808"/>
            <a:ext cx="5616624" cy="4144963"/>
          </a:xfrm>
          <a:ln>
            <a:noFill/>
          </a:ln>
        </p:spPr>
        <p:txBody>
          <a:bodyPr/>
          <a:lstStyle/>
          <a:p>
            <a:r>
              <a:rPr lang="nl-NL" dirty="0" smtClean="0"/>
              <a:t>Voor meer informatie:</a:t>
            </a:r>
            <a:endParaRPr lang="nl-NL" dirty="0"/>
          </a:p>
          <a:p>
            <a:r>
              <a:rPr lang="nl-NL" sz="4800" dirty="0" smtClean="0">
                <a:solidFill>
                  <a:srgbClr val="CF142B"/>
                </a:solidFill>
                <a:latin typeface="+mj-lt"/>
              </a:rPr>
              <a:t>Help.softwear.nl</a:t>
            </a:r>
            <a:endParaRPr lang="nl-NL" sz="4800" dirty="0">
              <a:solidFill>
                <a:srgbClr val="CF142B"/>
              </a:solidFill>
              <a:latin typeface="+mj-lt"/>
            </a:endParaRP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35560" cy="762049"/>
          </a:xfrm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29000"/>
            <a:ext cx="4788024" cy="25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79512" y="620688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rgbClr val="BE1226"/>
                </a:solidFill>
              </a:rPr>
              <a:t>Afsluiting</a:t>
            </a:r>
            <a:endParaRPr lang="nl-NL" dirty="0">
              <a:solidFill>
                <a:srgbClr val="BE1226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67086" y="2383694"/>
            <a:ext cx="7221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/>
              <a:t>Nog vragen?</a:t>
            </a:r>
            <a:endParaRPr lang="nl-NL" sz="2000" dirty="0"/>
          </a:p>
          <a:p>
            <a:r>
              <a:rPr lang="nl-NL" sz="2000" dirty="0" smtClean="0"/>
              <a:t>Een fijne </a:t>
            </a:r>
            <a:r>
              <a:rPr lang="nl-NL" sz="2000" dirty="0" smtClean="0"/>
              <a:t>dag verder!</a:t>
            </a:r>
            <a:endParaRPr lang="nl-NL" sz="2000" dirty="0"/>
          </a:p>
        </p:txBody>
      </p:sp>
      <p:grpSp>
        <p:nvGrpSpPr>
          <p:cNvPr id="5" name="Groep 4"/>
          <p:cNvGrpSpPr/>
          <p:nvPr/>
        </p:nvGrpSpPr>
        <p:grpSpPr>
          <a:xfrm>
            <a:off x="827584" y="2492896"/>
            <a:ext cx="189368" cy="452875"/>
            <a:chOff x="616760" y="4653136"/>
            <a:chExt cx="189368" cy="452875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60" y="4653136"/>
              <a:ext cx="184197" cy="184197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31" y="4921814"/>
              <a:ext cx="184197" cy="184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990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Aangepast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0000"/>
      </a:accent1>
      <a:accent2>
        <a:srgbClr val="FF0000"/>
      </a:accent2>
      <a:accent3>
        <a:srgbClr val="C00000"/>
      </a:accent3>
      <a:accent4>
        <a:srgbClr val="C00000"/>
      </a:accent4>
      <a:accent5>
        <a:srgbClr val="005BD3"/>
      </a:accent5>
      <a:accent6>
        <a:srgbClr val="00349E"/>
      </a:accent6>
      <a:hlink>
        <a:srgbClr val="17BBFD"/>
      </a:hlink>
      <a:folHlink>
        <a:srgbClr val="FF0000"/>
      </a:folHlink>
    </a:clrScheme>
    <a:fontScheme name="softwear">
      <a:majorFont>
        <a:latin typeface="September-Bold"/>
        <a:ea typeface=""/>
        <a:cs typeface=""/>
      </a:majorFont>
      <a:minorFont>
        <a:latin typeface="Oxygen"/>
        <a:ea typeface=""/>
        <a:cs typeface="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 bwMode="auto">
        <a:solidFill>
          <a:srgbClr val="EB1C23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anchor="ctr" compatLnSpc="1"/>
      <a:lstStyle>
        <a:defPPr>
          <a:defRPr kumimoji="0"/>
        </a:defPPr>
      </a:lst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1110</Words>
  <Application>Microsoft Office PowerPoint</Application>
  <PresentationFormat>Diavoorstelling (4:3)</PresentationFormat>
  <Paragraphs>1225</Paragraphs>
  <Slides>95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95</vt:i4>
      </vt:variant>
    </vt:vector>
  </HeadingPairs>
  <TitlesOfParts>
    <vt:vector size="96" baseType="lpstr">
      <vt:lpstr>Civiel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Stamgegevens</vt:lpstr>
      <vt:lpstr>Stamgegevens</vt:lpstr>
      <vt:lpstr>Stamgegevens</vt:lpstr>
      <vt:lpstr>Stamgegevens</vt:lpstr>
      <vt:lpstr>Leveranciers</vt:lpstr>
      <vt:lpstr>Leveranciers</vt:lpstr>
      <vt:lpstr>Leveranciers</vt:lpstr>
      <vt:lpstr>Leveranciers</vt:lpstr>
      <vt:lpstr>Systeeminstellingen</vt:lpstr>
      <vt:lpstr>Artikelinvoerscherm</vt:lpstr>
      <vt:lpstr>Artikelinvoerscherm</vt:lpstr>
      <vt:lpstr>Artikelinvoerscherm</vt:lpstr>
      <vt:lpstr>Artikelinvoerscherm</vt:lpstr>
      <vt:lpstr>Artikelinvoerscherm</vt:lpstr>
      <vt:lpstr>Artikelinvoerscherm</vt:lpstr>
      <vt:lpstr>Artikelinvoerscherm</vt:lpstr>
      <vt:lpstr>Artikelinvoerscherm</vt:lpstr>
      <vt:lpstr>Artikelinvoerscherm</vt:lpstr>
      <vt:lpstr>Artikelinvoerscherm</vt:lpstr>
      <vt:lpstr>Artikelinvoerscherm</vt:lpstr>
      <vt:lpstr>Artikelinvoerscherm</vt:lpstr>
      <vt:lpstr>Voorraad</vt:lpstr>
      <vt:lpstr>Voorraad</vt:lpstr>
      <vt:lpstr>Voorraad</vt:lpstr>
      <vt:lpstr>Voorraad</vt:lpstr>
      <vt:lpstr>Voorraad</vt:lpstr>
      <vt:lpstr>Etiketten printen</vt:lpstr>
      <vt:lpstr>PowerPoint-presentatie</vt:lpstr>
      <vt:lpstr>Veelgebruikte rapporten</vt:lpstr>
      <vt:lpstr>Voorraad</vt:lpstr>
      <vt:lpstr>Voorraad</vt:lpstr>
      <vt:lpstr>PowerPoint-presentatie</vt:lpstr>
      <vt:lpstr>Voorraad</vt:lpstr>
      <vt:lpstr>Dagelijkse controle</vt:lpstr>
      <vt:lpstr>Wekelijkse rapportage</vt:lpstr>
      <vt:lpstr>Rapportage</vt:lpstr>
      <vt:lpstr>Rapportage</vt:lpstr>
      <vt:lpstr>Voorraad artikel / Financieel</vt:lpstr>
      <vt:lpstr>Voorraad artikel / Financieel</vt:lpstr>
      <vt:lpstr>Voorraad artikel / Financieel</vt:lpstr>
      <vt:lpstr>Voorraad artikel / Financieel</vt:lpstr>
      <vt:lpstr>Voorraad artikel / Financieel</vt:lpstr>
      <vt:lpstr>Afprijzen</vt:lpstr>
      <vt:lpstr>Afprijzen</vt:lpstr>
      <vt:lpstr>Personeelsplanning</vt:lpstr>
      <vt:lpstr>Klantenexport voor mailing</vt:lpstr>
      <vt:lpstr>Exporteer waardebonnen</vt:lpstr>
      <vt:lpstr>PowerPoint-presentatie</vt:lpstr>
      <vt:lpstr>Artikeloverzichten</vt:lpstr>
      <vt:lpstr>Artikeloverzichten</vt:lpstr>
      <vt:lpstr>Artikeloverzichten</vt:lpstr>
      <vt:lpstr>PowerPoint-presentatie</vt:lpstr>
      <vt:lpstr>Selecteren en Groeperen</vt:lpstr>
      <vt:lpstr>Selecteren en Groeperen</vt:lpstr>
      <vt:lpstr>Selecteren en Groeperen</vt:lpstr>
      <vt:lpstr>Selecteren en Groeperen</vt:lpstr>
      <vt:lpstr>Selecteren en Groeperen</vt:lpstr>
      <vt:lpstr>Selecteren en Groeperen</vt:lpstr>
      <vt:lpstr>Selecteren en Groeperen</vt:lpstr>
      <vt:lpstr>Selecteren en Groeperen</vt:lpstr>
      <vt:lpstr>Selecteren en Groeperen</vt:lpstr>
      <vt:lpstr>Selecteren en Groeperen</vt:lpstr>
      <vt:lpstr>Selecteren en Groeperen</vt:lpstr>
      <vt:lpstr>Selecteren en Groeperen</vt:lpstr>
      <vt:lpstr>Selecteren en Groeperen</vt:lpstr>
      <vt:lpstr>Selecteren en Groeperen</vt:lpstr>
      <vt:lpstr>Selecteren en Groeperen</vt:lpstr>
      <vt:lpstr>Selecteren en Groeperen</vt:lpstr>
      <vt:lpstr>Selecteren en Groeperen</vt:lpstr>
      <vt:lpstr>Selecteren en Groeperen</vt:lpstr>
      <vt:lpstr>Selecteren en Groeperen</vt:lpstr>
      <vt:lpstr>Artikeloverzichten</vt:lpstr>
      <vt:lpstr>Artikeloverzichten</vt:lpstr>
      <vt:lpstr>Artikeloverzichten</vt:lpstr>
      <vt:lpstr>Artikeloverzichten</vt:lpstr>
      <vt:lpstr>Artikeloverzichten</vt:lpstr>
      <vt:lpstr>Artikeloverzichten</vt:lpstr>
      <vt:lpstr>Artikeloverzichten</vt:lpstr>
      <vt:lpstr>Artikeloverzichten</vt:lpstr>
      <vt:lpstr>Artikeloverzichten</vt:lpstr>
      <vt:lpstr>Artikeloverzichten</vt:lpstr>
      <vt:lpstr>MIS Management Informatie Systeem</vt:lpstr>
      <vt:lpstr>MIS Management Informatie Systeem</vt:lpstr>
      <vt:lpstr>MIS Management Informatie Systeem</vt:lpstr>
      <vt:lpstr>MIS Management Informatie Systeem</vt:lpstr>
      <vt:lpstr>MIS Management Informatie Systeem</vt:lpstr>
      <vt:lpstr>MIS Management Informatie Systeem</vt:lpstr>
      <vt:lpstr>Helpdesk: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Jolanda</dc:creator>
  <cp:lastModifiedBy>Jolanda</cp:lastModifiedBy>
  <cp:revision>20</cp:revision>
  <cp:lastPrinted>2014-08-20T09:52:18Z</cp:lastPrinted>
  <dcterms:created xsi:type="dcterms:W3CDTF">2014-06-30T09:17:23Z</dcterms:created>
  <dcterms:modified xsi:type="dcterms:W3CDTF">2014-08-20T11:15:30Z</dcterms:modified>
</cp:coreProperties>
</file>